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67"/>
  </p:notesMasterIdLst>
  <p:sldIdLst>
    <p:sldId id="256" r:id="rId2"/>
    <p:sldId id="306" r:id="rId3"/>
    <p:sldId id="308" r:id="rId4"/>
    <p:sldId id="307" r:id="rId5"/>
    <p:sldId id="309" r:id="rId6"/>
    <p:sldId id="310" r:id="rId7"/>
    <p:sldId id="311" r:id="rId8"/>
    <p:sldId id="312" r:id="rId9"/>
    <p:sldId id="297" r:id="rId10"/>
    <p:sldId id="299" r:id="rId11"/>
    <p:sldId id="257" r:id="rId12"/>
    <p:sldId id="258" r:id="rId13"/>
    <p:sldId id="259" r:id="rId14"/>
    <p:sldId id="260" r:id="rId15"/>
    <p:sldId id="261" r:id="rId16"/>
    <p:sldId id="262" r:id="rId17"/>
    <p:sldId id="263" r:id="rId18"/>
    <p:sldId id="264" r:id="rId19"/>
    <p:sldId id="265" r:id="rId20"/>
    <p:sldId id="300" r:id="rId21"/>
    <p:sldId id="266" r:id="rId22"/>
    <p:sldId id="267" r:id="rId23"/>
    <p:sldId id="268" r:id="rId24"/>
    <p:sldId id="269" r:id="rId25"/>
    <p:sldId id="270" r:id="rId26"/>
    <p:sldId id="271" r:id="rId27"/>
    <p:sldId id="272" r:id="rId28"/>
    <p:sldId id="273" r:id="rId29"/>
    <p:sldId id="301" r:id="rId30"/>
    <p:sldId id="302" r:id="rId31"/>
    <p:sldId id="274" r:id="rId32"/>
    <p:sldId id="275" r:id="rId33"/>
    <p:sldId id="276" r:id="rId34"/>
    <p:sldId id="277" r:id="rId35"/>
    <p:sldId id="278" r:id="rId36"/>
    <p:sldId id="303" r:id="rId37"/>
    <p:sldId id="292" r:id="rId38"/>
    <p:sldId id="293" r:id="rId39"/>
    <p:sldId id="294" r:id="rId40"/>
    <p:sldId id="295" r:id="rId41"/>
    <p:sldId id="296" r:id="rId42"/>
    <p:sldId id="304" r:id="rId43"/>
    <p:sldId id="305"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313" r:id="rId58"/>
    <p:sldId id="321" r:id="rId59"/>
    <p:sldId id="314" r:id="rId60"/>
    <p:sldId id="315" r:id="rId61"/>
    <p:sldId id="316" r:id="rId62"/>
    <p:sldId id="317" r:id="rId63"/>
    <p:sldId id="318" r:id="rId64"/>
    <p:sldId id="319" r:id="rId65"/>
    <p:sldId id="32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9313" autoAdjust="0"/>
  </p:normalViewPr>
  <p:slideViewPr>
    <p:cSldViewPr snapToGrid="0">
      <p:cViewPr varScale="1">
        <p:scale>
          <a:sx n="112" d="100"/>
          <a:sy n="112" d="100"/>
        </p:scale>
        <p:origin x="11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AEB27-D0B7-4662-84F1-13C6C9DFB066}"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18C60-2AC8-4EFB-8415-67335A87D66D}" type="slidenum">
              <a:rPr lang="en-US" smtClean="0"/>
              <a:t>‹#›</a:t>
            </a:fld>
            <a:endParaRPr lang="en-US"/>
          </a:p>
        </p:txBody>
      </p:sp>
    </p:spTree>
    <p:extLst>
      <p:ext uri="{BB962C8B-B14F-4D97-AF65-F5344CB8AC3E}">
        <p14:creationId xmlns:p14="http://schemas.microsoft.com/office/powerpoint/2010/main" val="1445557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18C60-2AC8-4EFB-8415-67335A87D66D}" type="slidenum">
              <a:rPr lang="en-US" smtClean="0"/>
              <a:t>31</a:t>
            </a:fld>
            <a:endParaRPr lang="en-US"/>
          </a:p>
        </p:txBody>
      </p:sp>
    </p:spTree>
    <p:extLst>
      <p:ext uri="{BB962C8B-B14F-4D97-AF65-F5344CB8AC3E}">
        <p14:creationId xmlns:p14="http://schemas.microsoft.com/office/powerpoint/2010/main" val="170686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18C60-2AC8-4EFB-8415-67335A87D66D}" type="slidenum">
              <a:rPr lang="en-US" smtClean="0"/>
              <a:t>32</a:t>
            </a:fld>
            <a:endParaRPr lang="en-US"/>
          </a:p>
        </p:txBody>
      </p:sp>
    </p:spTree>
    <p:extLst>
      <p:ext uri="{BB962C8B-B14F-4D97-AF65-F5344CB8AC3E}">
        <p14:creationId xmlns:p14="http://schemas.microsoft.com/office/powerpoint/2010/main" val="24944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818C60-2AC8-4EFB-8415-67335A87D66D}" type="slidenum">
              <a:rPr lang="en-US" smtClean="0"/>
              <a:t>33</a:t>
            </a:fld>
            <a:endParaRPr lang="en-US"/>
          </a:p>
        </p:txBody>
      </p:sp>
    </p:spTree>
    <p:extLst>
      <p:ext uri="{BB962C8B-B14F-4D97-AF65-F5344CB8AC3E}">
        <p14:creationId xmlns:p14="http://schemas.microsoft.com/office/powerpoint/2010/main" val="213944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818C60-2AC8-4EFB-8415-67335A87D66D}" type="slidenum">
              <a:rPr lang="en-US" smtClean="0"/>
              <a:t>34</a:t>
            </a:fld>
            <a:endParaRPr lang="en-US"/>
          </a:p>
        </p:txBody>
      </p:sp>
    </p:spTree>
    <p:extLst>
      <p:ext uri="{BB962C8B-B14F-4D97-AF65-F5344CB8AC3E}">
        <p14:creationId xmlns:p14="http://schemas.microsoft.com/office/powerpoint/2010/main" val="392782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818C60-2AC8-4EFB-8415-67335A87D66D}" type="slidenum">
              <a:rPr lang="en-US" smtClean="0"/>
              <a:t>35</a:t>
            </a:fld>
            <a:endParaRPr lang="en-US"/>
          </a:p>
        </p:txBody>
      </p:sp>
    </p:spTree>
    <p:extLst>
      <p:ext uri="{BB962C8B-B14F-4D97-AF65-F5344CB8AC3E}">
        <p14:creationId xmlns:p14="http://schemas.microsoft.com/office/powerpoint/2010/main" val="3212269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88406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5580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26148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524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66666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53360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2298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21393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94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3459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0989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0426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72969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611682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222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417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ED1C14C-A143-42F5-B247-D0E800131009}" type="datetimeFigureOut">
              <a:rPr lang="en-US" smtClean="0"/>
              <a:t>10/22/2024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009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ED1C14C-A143-42F5-B247-D0E800131009}" type="datetimeFigureOut">
              <a:rPr lang="en-US" smtClean="0"/>
              <a:t>10/22/2024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128699108"/>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36.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bin"/></Relationships>
</file>

<file path=ppt/slides/_rels/slide5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2.bin"/></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bin"/></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bin"/></Relationships>
</file>

<file path=ppt/slides/_rels/slide9.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
            <a:extLst>
              <a:ext uri="{FF2B5EF4-FFF2-40B4-BE49-F238E27FC236}">
                <a16:creationId xmlns:a16="http://schemas.microsoft.com/office/drawing/2014/main" id="{48A9AEF0-B417-4515-BC12-C8992A2A3AD2}"/>
              </a:ext>
            </a:extLst>
          </p:cNvPr>
          <p:cNvSpPr>
            <a:spLocks noGrp="1"/>
          </p:cNvSpPr>
          <p:nvPr>
            <p:ph type="subTitle" idx="1"/>
          </p:nvPr>
        </p:nvSpPr>
        <p:spPr>
          <a:xfrm>
            <a:off x="3065172" y="5383372"/>
            <a:ext cx="6937419" cy="1191295"/>
          </a:xfrm>
        </p:spPr>
        <p:txBody>
          <a:bodyPr numCol="2">
            <a:noAutofit/>
          </a:bodyPr>
          <a:lstStyle/>
          <a:p>
            <a:pPr marL="342900" indent="-342900" algn="l">
              <a:buFont typeface="Arial" panose="020B0604020202020204" pitchFamily="34" charset="0"/>
              <a:buChar char="•"/>
            </a:pPr>
            <a:r>
              <a:rPr lang="en-US" sz="1600" dirty="0">
                <a:latin typeface="Aptos" panose="020B0004020202020204" pitchFamily="34" charset="0"/>
              </a:rPr>
              <a:t>Ahmed Mohamed ElSayed	</a:t>
            </a:r>
          </a:p>
          <a:p>
            <a:pPr marL="342900" indent="-342900" algn="l">
              <a:buFont typeface="Arial" panose="020B0604020202020204" pitchFamily="34" charset="0"/>
              <a:buChar char="•"/>
            </a:pPr>
            <a:r>
              <a:rPr lang="en-US" sz="1600" dirty="0">
                <a:latin typeface="Aptos" panose="020B0004020202020204" pitchFamily="34" charset="0"/>
              </a:rPr>
              <a:t>Hossam Mohamed </a:t>
            </a:r>
            <a:r>
              <a:rPr lang="en-US" sz="1600" dirty="0" err="1">
                <a:latin typeface="Aptos" panose="020B0004020202020204" pitchFamily="34" charset="0"/>
              </a:rPr>
              <a:t>Aosama</a:t>
            </a:r>
            <a:endParaRPr lang="en-US" sz="1600" dirty="0">
              <a:latin typeface="Aptos" panose="020B0004020202020204" pitchFamily="34" charset="0"/>
            </a:endParaRPr>
          </a:p>
          <a:p>
            <a:pPr marL="342900" indent="-342900" algn="l">
              <a:buFont typeface="Arial" panose="020B0604020202020204" pitchFamily="34" charset="0"/>
              <a:buChar char="•"/>
            </a:pPr>
            <a:r>
              <a:rPr lang="en-US" sz="1600" dirty="0" err="1">
                <a:latin typeface="Aptos" panose="020B0004020202020204" pitchFamily="34" charset="0"/>
              </a:rPr>
              <a:t>Frawla</a:t>
            </a:r>
            <a:r>
              <a:rPr lang="en-US" sz="1600" dirty="0">
                <a:latin typeface="Aptos" panose="020B0004020202020204" pitchFamily="34" charset="0"/>
              </a:rPr>
              <a:t> Youssef Ahmed</a:t>
            </a:r>
          </a:p>
          <a:p>
            <a:pPr marL="342900" indent="-342900" algn="l">
              <a:buFont typeface="Arial" panose="020B0604020202020204" pitchFamily="34" charset="0"/>
              <a:buChar char="•"/>
            </a:pPr>
            <a:r>
              <a:rPr lang="en-US" sz="1600" dirty="0">
                <a:latin typeface="Aptos" panose="020B0004020202020204" pitchFamily="34" charset="0"/>
              </a:rPr>
              <a:t>Manal Muhammed </a:t>
            </a:r>
            <a:r>
              <a:rPr lang="en-US" sz="1600" dirty="0" err="1">
                <a:latin typeface="Aptos" panose="020B0004020202020204" pitchFamily="34" charset="0"/>
              </a:rPr>
              <a:t>AbuShama</a:t>
            </a:r>
            <a:endParaRPr lang="en-US" sz="1600" dirty="0">
              <a:latin typeface="Aptos" panose="020B0004020202020204" pitchFamily="34" charset="0"/>
            </a:endParaRPr>
          </a:p>
          <a:p>
            <a:pPr marL="342900" indent="-342900" algn="l">
              <a:buFont typeface="Arial" panose="020B0604020202020204" pitchFamily="34" charset="0"/>
              <a:buChar char="•"/>
            </a:pPr>
            <a:r>
              <a:rPr lang="en-US" sz="1600" dirty="0" err="1">
                <a:latin typeface="Aptos" panose="020B0004020202020204" pitchFamily="34" charset="0"/>
              </a:rPr>
              <a:t>Toka</a:t>
            </a:r>
            <a:r>
              <a:rPr lang="en-US" sz="1600" dirty="0">
                <a:latin typeface="Aptos" panose="020B0004020202020204" pitchFamily="34" charset="0"/>
              </a:rPr>
              <a:t> </a:t>
            </a:r>
            <a:r>
              <a:rPr lang="en-US" sz="1600" dirty="0" err="1">
                <a:latin typeface="Aptos" panose="020B0004020202020204" pitchFamily="34" charset="0"/>
              </a:rPr>
              <a:t>Ezz</a:t>
            </a:r>
            <a:r>
              <a:rPr lang="en-US" sz="1600" dirty="0">
                <a:latin typeface="Aptos" panose="020B0004020202020204" pitchFamily="34" charset="0"/>
              </a:rPr>
              <a:t> </a:t>
            </a:r>
            <a:r>
              <a:rPr lang="en-US" sz="1600" dirty="0" err="1">
                <a:latin typeface="Aptos" panose="020B0004020202020204" pitchFamily="34" charset="0"/>
              </a:rPr>
              <a:t>Eldeen</a:t>
            </a:r>
            <a:r>
              <a:rPr lang="en-US" sz="1600" dirty="0">
                <a:latin typeface="Aptos" panose="020B0004020202020204" pitchFamily="34" charset="0"/>
              </a:rPr>
              <a:t> Ahmed</a:t>
            </a:r>
          </a:p>
          <a:p>
            <a:pPr marL="342900" indent="-342900" algn="l">
              <a:buFont typeface="Arial" panose="020B0604020202020204" pitchFamily="34" charset="0"/>
              <a:buChar char="•"/>
            </a:pPr>
            <a:r>
              <a:rPr lang="en-US" sz="1600" dirty="0" err="1">
                <a:latin typeface="Aptos" panose="020B0004020202020204" pitchFamily="34" charset="0"/>
              </a:rPr>
              <a:t>Suhayla</a:t>
            </a:r>
            <a:r>
              <a:rPr lang="en-US" sz="1600" dirty="0">
                <a:latin typeface="Aptos" panose="020B0004020202020204" pitchFamily="34" charset="0"/>
              </a:rPr>
              <a:t> Sherif ElSayed</a:t>
            </a:r>
            <a:endParaRPr sz="1600" dirty="0">
              <a:latin typeface="Aptos" panose="020B0004020202020204" pitchFamily="34" charset="0"/>
            </a:endParaRPr>
          </a:p>
        </p:txBody>
      </p:sp>
      <p:pic>
        <p:nvPicPr>
          <p:cNvPr id="5" name="Picture 4">
            <a:extLst>
              <a:ext uri="{FF2B5EF4-FFF2-40B4-BE49-F238E27FC236}">
                <a16:creationId xmlns:a16="http://schemas.microsoft.com/office/drawing/2014/main" id="{06367765-1555-D2AB-DD8A-1BA4D7AD317C}"/>
              </a:ext>
            </a:extLst>
          </p:cNvPr>
          <p:cNvPicPr>
            <a:picLocks noChangeAspect="1"/>
          </p:cNvPicPr>
          <p:nvPr/>
        </p:nvPicPr>
        <p:blipFill>
          <a:blip r:embed="rId2">
            <a:extLst>
              <a:ext uri="{28A0092B-C50C-407E-A947-70E740481C1C}">
                <a14:useLocalDpi xmlns:a14="http://schemas.microsoft.com/office/drawing/2010/main" val="0"/>
              </a:ext>
            </a:extLst>
          </a:blip>
          <a:srcRect l="11089" t="22373" r="10455" b="21868"/>
          <a:stretch/>
        </p:blipFill>
        <p:spPr>
          <a:xfrm>
            <a:off x="3065172" y="283333"/>
            <a:ext cx="5250590" cy="3940935"/>
          </a:xfrm>
          <a:prstGeom prst="rect">
            <a:avLst/>
          </a:prstGeom>
        </p:spPr>
      </p:pic>
      <p:sp>
        <p:nvSpPr>
          <p:cNvPr id="7" name="Title 6">
            <a:extLst>
              <a:ext uri="{FF2B5EF4-FFF2-40B4-BE49-F238E27FC236}">
                <a16:creationId xmlns:a16="http://schemas.microsoft.com/office/drawing/2014/main" id="{CC14BB1A-A992-89A5-C6EA-AEE6173BBCCC}"/>
              </a:ext>
            </a:extLst>
          </p:cNvPr>
          <p:cNvSpPr>
            <a:spLocks noGrp="1"/>
          </p:cNvSpPr>
          <p:nvPr>
            <p:ph type="ctrTitle"/>
          </p:nvPr>
        </p:nvSpPr>
        <p:spPr>
          <a:xfrm>
            <a:off x="2867847" y="3902299"/>
            <a:ext cx="5645239" cy="824247"/>
          </a:xfrm>
        </p:spPr>
        <p:txBody>
          <a:bodyPr>
            <a:normAutofit/>
          </a:bodyPr>
          <a:lstStyle/>
          <a:p>
            <a:r>
              <a:rPr lang="en-US" sz="2000" dirty="0">
                <a:latin typeface="Aptos" panose="020B0004020202020204" pitchFamily="34" charset="0"/>
              </a:rPr>
              <a:t>Data Analysis Specialist Track – G3</a:t>
            </a:r>
            <a:br>
              <a:rPr lang="en-US" sz="2000" dirty="0">
                <a:latin typeface="Aptos" panose="020B0004020202020204" pitchFamily="34" charset="0"/>
              </a:rPr>
            </a:br>
            <a:r>
              <a:rPr lang="en-US" sz="2000" dirty="0">
                <a:latin typeface="Aptos" panose="020B0004020202020204" pitchFamily="34" charset="0"/>
              </a:rPr>
              <a:t>Final Project  </a:t>
            </a:r>
            <a:endParaRPr lang="en-US" sz="2000" dirty="0"/>
          </a:p>
        </p:txBody>
      </p:sp>
      <p:sp>
        <p:nvSpPr>
          <p:cNvPr id="8" name="slide1">
            <a:extLst>
              <a:ext uri="{FF2B5EF4-FFF2-40B4-BE49-F238E27FC236}">
                <a16:creationId xmlns:a16="http://schemas.microsoft.com/office/drawing/2014/main" id="{FA83D169-0539-06D1-4E25-44B7D1E6918D}"/>
              </a:ext>
            </a:extLst>
          </p:cNvPr>
          <p:cNvSpPr txBox="1">
            <a:spLocks/>
          </p:cNvSpPr>
          <p:nvPr/>
        </p:nvSpPr>
        <p:spPr>
          <a:xfrm>
            <a:off x="1358872" y="5383372"/>
            <a:ext cx="1508975" cy="460419"/>
          </a:xfrm>
          <a:prstGeom prst="rect">
            <a:avLst/>
          </a:prstGeom>
        </p:spPr>
        <p:txBody>
          <a:bodyPr vert="horz" lIns="91440" tIns="45720" rIns="91440" bIns="45720" numCol="1" rtlCol="0" anchor="t">
            <a:noAutofit/>
          </a:bodyPr>
          <a:lstStyle>
            <a:lvl1pPr marL="0" indent="0" algn="ctr" defTabSz="457200" rtl="0"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342900" indent="-342900" algn="l">
              <a:buFont typeface="Arial" panose="020B0604020202020204" pitchFamily="34" charset="0"/>
              <a:buChar char="•"/>
            </a:pPr>
            <a:r>
              <a:rPr lang="en-US" sz="1600" b="1" dirty="0">
                <a:latin typeface="Aptos" panose="020B0004020202020204" pitchFamily="34" charset="0"/>
              </a:rPr>
              <a:t>Members:- </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D4C1-8926-CD1B-6A05-F8348D54AAC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14E95D8-E06D-5198-AAE7-3AB2638A21BF}"/>
              </a:ext>
            </a:extLst>
          </p:cNvPr>
          <p:cNvSpPr>
            <a:spLocks noGrp="1"/>
          </p:cNvSpPr>
          <p:nvPr>
            <p:ph type="ctrTitle"/>
          </p:nvPr>
        </p:nvSpPr>
        <p:spPr>
          <a:xfrm>
            <a:off x="1524000" y="2822428"/>
            <a:ext cx="9144000" cy="1011462"/>
          </a:xfrm>
        </p:spPr>
        <p:txBody>
          <a:bodyPr>
            <a:normAutofit/>
          </a:bodyPr>
          <a:lstStyle/>
          <a:p>
            <a:r>
              <a:rPr lang="en-US" sz="2800" dirty="0">
                <a:solidFill>
                  <a:schemeClr val="accent1">
                    <a:lumMod val="75000"/>
                  </a:schemeClr>
                </a:solidFill>
              </a:rPr>
              <a:t>Training's Impact on Performance</a:t>
            </a:r>
          </a:p>
        </p:txBody>
      </p:sp>
      <p:pic>
        <p:nvPicPr>
          <p:cNvPr id="2" name="Picture 1">
            <a:extLst>
              <a:ext uri="{FF2B5EF4-FFF2-40B4-BE49-F238E27FC236}">
                <a16:creationId xmlns:a16="http://schemas.microsoft.com/office/drawing/2014/main" id="{5D321818-E1B7-2912-B261-AE924CBD32D6}"/>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50058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1-1-1 Gender &amp;amp; performance">
            <a:extLst>
              <a:ext uri="{FF2B5EF4-FFF2-40B4-BE49-F238E27FC236}">
                <a16:creationId xmlns:a16="http://schemas.microsoft.com/office/drawing/2014/main" id="{8C36408C-CB3A-49CF-A0EB-EB1A6C6F2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67" y="656822"/>
            <a:ext cx="10715223" cy="5008470"/>
          </a:xfrm>
          <a:prstGeom prst="rect">
            <a:avLst/>
          </a:prstGeom>
        </p:spPr>
      </p:pic>
      <p:pic>
        <p:nvPicPr>
          <p:cNvPr id="4" name="Picture 3">
            <a:extLst>
              <a:ext uri="{FF2B5EF4-FFF2-40B4-BE49-F238E27FC236}">
                <a16:creationId xmlns:a16="http://schemas.microsoft.com/office/drawing/2014/main" id="{69BE985B-7971-5A0E-ED4C-36E2E0AE2835}"/>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7" name="Subtitle 9">
            <a:extLst>
              <a:ext uri="{FF2B5EF4-FFF2-40B4-BE49-F238E27FC236}">
                <a16:creationId xmlns:a16="http://schemas.microsoft.com/office/drawing/2014/main" id="{CADEDC9E-F7B1-98A7-501E-2F0BF060C1FC}"/>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1-1-2 Age group">
            <a:extLst>
              <a:ext uri="{FF2B5EF4-FFF2-40B4-BE49-F238E27FC236}">
                <a16:creationId xmlns:a16="http://schemas.microsoft.com/office/drawing/2014/main" id="{20AB10D2-30E3-4103-9286-AF088EA8A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47" y="695688"/>
            <a:ext cx="11153105" cy="5041127"/>
          </a:xfrm>
          <a:prstGeom prst="rect">
            <a:avLst/>
          </a:prstGeom>
        </p:spPr>
      </p:pic>
      <p:pic>
        <p:nvPicPr>
          <p:cNvPr id="4" name="Picture 3">
            <a:extLst>
              <a:ext uri="{FF2B5EF4-FFF2-40B4-BE49-F238E27FC236}">
                <a16:creationId xmlns:a16="http://schemas.microsoft.com/office/drawing/2014/main" id="{C3C000CE-E140-33A0-E6B1-8558CF1D1D77}"/>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5" name="Subtitle 9">
            <a:extLst>
              <a:ext uri="{FF2B5EF4-FFF2-40B4-BE49-F238E27FC236}">
                <a16:creationId xmlns:a16="http://schemas.microsoft.com/office/drawing/2014/main" id="{5A034F62-05BD-9509-E754-81FDF96F4CC7}"/>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1-1-3 Department &amp;amp; Job Role">
            <a:extLst>
              <a:ext uri="{FF2B5EF4-FFF2-40B4-BE49-F238E27FC236}">
                <a16:creationId xmlns:a16="http://schemas.microsoft.com/office/drawing/2014/main" id="{49B66E26-BBA5-4342-A999-DBB41FFCF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24" y="706345"/>
            <a:ext cx="11526593" cy="4827117"/>
          </a:xfrm>
          <a:prstGeom prst="rect">
            <a:avLst/>
          </a:prstGeom>
        </p:spPr>
      </p:pic>
      <p:pic>
        <p:nvPicPr>
          <p:cNvPr id="3" name="Picture 2">
            <a:extLst>
              <a:ext uri="{FF2B5EF4-FFF2-40B4-BE49-F238E27FC236}">
                <a16:creationId xmlns:a16="http://schemas.microsoft.com/office/drawing/2014/main" id="{D885DBCE-E615-B66D-E752-0C4C3568E467}"/>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5" name="Subtitle 9">
            <a:extLst>
              <a:ext uri="{FF2B5EF4-FFF2-40B4-BE49-F238E27FC236}">
                <a16:creationId xmlns:a16="http://schemas.microsoft.com/office/drawing/2014/main" id="{FAFA7D4C-F013-30DF-CF4B-EF143BA4A476}"/>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1-1-4 Distance To Work">
            <a:extLst>
              <a:ext uri="{FF2B5EF4-FFF2-40B4-BE49-F238E27FC236}">
                <a16:creationId xmlns:a16="http://schemas.microsoft.com/office/drawing/2014/main" id="{296DF5C7-9DC3-4FE5-90BA-D15E689CF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0" y="703570"/>
            <a:ext cx="11543075" cy="5141763"/>
          </a:xfrm>
          <a:prstGeom prst="rect">
            <a:avLst/>
          </a:prstGeom>
        </p:spPr>
      </p:pic>
      <p:pic>
        <p:nvPicPr>
          <p:cNvPr id="3" name="Picture 2">
            <a:extLst>
              <a:ext uri="{FF2B5EF4-FFF2-40B4-BE49-F238E27FC236}">
                <a16:creationId xmlns:a16="http://schemas.microsoft.com/office/drawing/2014/main" id="{F4964442-6F5D-DAB0-6555-F0354786C54E}"/>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21F01F6C-7E9C-BFAD-DD09-27AB6592F2FA}"/>
              </a:ext>
            </a:extLst>
          </p:cNvPr>
          <p:cNvSpPr txBox="1">
            <a:spLocks/>
          </p:cNvSpPr>
          <p:nvPr/>
        </p:nvSpPr>
        <p:spPr>
          <a:xfrm>
            <a:off x="1081824" y="5970672"/>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1-1-5 Education Level">
            <a:extLst>
              <a:ext uri="{FF2B5EF4-FFF2-40B4-BE49-F238E27FC236}">
                <a16:creationId xmlns:a16="http://schemas.microsoft.com/office/drawing/2014/main" id="{66D41E62-2FC6-42DF-AD0F-44F8D5409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98" y="675136"/>
            <a:ext cx="11565229" cy="5147116"/>
          </a:xfrm>
          <a:prstGeom prst="rect">
            <a:avLst/>
          </a:prstGeom>
        </p:spPr>
      </p:pic>
      <p:pic>
        <p:nvPicPr>
          <p:cNvPr id="3" name="Picture 2">
            <a:extLst>
              <a:ext uri="{FF2B5EF4-FFF2-40B4-BE49-F238E27FC236}">
                <a16:creationId xmlns:a16="http://schemas.microsoft.com/office/drawing/2014/main" id="{3C63A545-6512-D6AF-A00D-FB3B9D7A193E}"/>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D32236D5-3988-0E02-E3D1-30AFEA01F722}"/>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1-2-1 Satisfaction vs Education level">
            <a:extLst>
              <a:ext uri="{FF2B5EF4-FFF2-40B4-BE49-F238E27FC236}">
                <a16:creationId xmlns:a16="http://schemas.microsoft.com/office/drawing/2014/main" id="{498F42E4-8C02-44B0-BA5F-0C9452101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98" y="664933"/>
            <a:ext cx="11513713" cy="5141763"/>
          </a:xfrm>
          <a:prstGeom prst="rect">
            <a:avLst/>
          </a:prstGeom>
        </p:spPr>
      </p:pic>
      <p:pic>
        <p:nvPicPr>
          <p:cNvPr id="3" name="Picture 2">
            <a:extLst>
              <a:ext uri="{FF2B5EF4-FFF2-40B4-BE49-F238E27FC236}">
                <a16:creationId xmlns:a16="http://schemas.microsoft.com/office/drawing/2014/main" id="{B826932C-15A0-9F7D-5C5F-F95199D4E983}"/>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4C133FC9-AC00-1F19-C833-0912026760B8}"/>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1-2-2 Job Role-Satisfaction">
            <a:extLst>
              <a:ext uri="{FF2B5EF4-FFF2-40B4-BE49-F238E27FC236}">
                <a16:creationId xmlns:a16="http://schemas.microsoft.com/office/drawing/2014/main" id="{7738E3F4-AD50-434D-9D66-57B5C738B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59" y="721418"/>
            <a:ext cx="10792496" cy="5061197"/>
          </a:xfrm>
          <a:prstGeom prst="rect">
            <a:avLst/>
          </a:prstGeom>
        </p:spPr>
      </p:pic>
      <p:pic>
        <p:nvPicPr>
          <p:cNvPr id="3" name="Picture 2">
            <a:extLst>
              <a:ext uri="{FF2B5EF4-FFF2-40B4-BE49-F238E27FC236}">
                <a16:creationId xmlns:a16="http://schemas.microsoft.com/office/drawing/2014/main" id="{3C2E4183-3543-6A76-D876-4CC876E68F17}"/>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46038915-8646-C460-3650-19FD10DCC40B}"/>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1-3-1 Invironment &amp;amp; performance">
            <a:extLst>
              <a:ext uri="{FF2B5EF4-FFF2-40B4-BE49-F238E27FC236}">
                <a16:creationId xmlns:a16="http://schemas.microsoft.com/office/drawing/2014/main" id="{D68BFA1A-F43D-45F6-B60B-586938736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8" y="675136"/>
            <a:ext cx="11539470" cy="5147116"/>
          </a:xfrm>
          <a:prstGeom prst="rect">
            <a:avLst/>
          </a:prstGeom>
        </p:spPr>
      </p:pic>
      <p:pic>
        <p:nvPicPr>
          <p:cNvPr id="3" name="Picture 2">
            <a:extLst>
              <a:ext uri="{FF2B5EF4-FFF2-40B4-BE49-F238E27FC236}">
                <a16:creationId xmlns:a16="http://schemas.microsoft.com/office/drawing/2014/main" id="{BE4679DE-C26A-5A2C-D91C-46FAA1CE206E}"/>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8CD3CDB7-C624-84FE-F650-ED338E3236D8}"/>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1-3-2 Invironment - Age Group - Gender">
            <a:extLst>
              <a:ext uri="{FF2B5EF4-FFF2-40B4-BE49-F238E27FC236}">
                <a16:creationId xmlns:a16="http://schemas.microsoft.com/office/drawing/2014/main" id="{871A22A5-D725-4795-BD43-EBD9D6748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882" y="673180"/>
            <a:ext cx="11281893" cy="5151027"/>
          </a:xfrm>
          <a:prstGeom prst="rect">
            <a:avLst/>
          </a:prstGeom>
        </p:spPr>
      </p:pic>
      <p:pic>
        <p:nvPicPr>
          <p:cNvPr id="3" name="Picture 2">
            <a:extLst>
              <a:ext uri="{FF2B5EF4-FFF2-40B4-BE49-F238E27FC236}">
                <a16:creationId xmlns:a16="http://schemas.microsoft.com/office/drawing/2014/main" id="{0218AD9B-5891-0FB0-1A93-70CE8C97D3D8}"/>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
        <p:nvSpPr>
          <p:cNvPr id="4" name="Subtitle 9">
            <a:extLst>
              <a:ext uri="{FF2B5EF4-FFF2-40B4-BE49-F238E27FC236}">
                <a16:creationId xmlns:a16="http://schemas.microsoft.com/office/drawing/2014/main" id="{C5A7C220-3A6C-0646-BD6A-0D812B02BF29}"/>
              </a:ext>
            </a:extLst>
          </p:cNvPr>
          <p:cNvSpPr txBox="1">
            <a:spLocks/>
          </p:cNvSpPr>
          <p:nvPr/>
        </p:nvSpPr>
        <p:spPr>
          <a:xfrm>
            <a:off x="1081824" y="5932035"/>
            <a:ext cx="9496023" cy="53828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latin typeface="Aptos" panose="020B0004020202020204" pitchFamily="34" charset="0"/>
              </a:rPr>
              <a:t>Write here</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1C3E-7E9B-A34A-A221-65E32ED9ADE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299EF08-49A3-5F13-953B-5C7FD19DCD42}"/>
              </a:ext>
            </a:extLst>
          </p:cNvPr>
          <p:cNvSpPr>
            <a:spLocks noGrp="1"/>
          </p:cNvSpPr>
          <p:nvPr>
            <p:ph idx="1"/>
          </p:nvPr>
        </p:nvSpPr>
        <p:spPr/>
        <p:txBody>
          <a:bodyPr/>
          <a:lstStyle/>
          <a:p>
            <a:pPr marL="0" indent="0">
              <a:buNone/>
            </a:pPr>
            <a:r>
              <a:rPr lang="en-US" dirty="0"/>
              <a:t>This analysis of HR data is essential for understanding workforce dynamics and optimizing human resource management. This report examines an HR dataset containing employee demographics, job roles, salaries, performance evaluations, and attrition rates. The goal is to identify key trends and patterns that impact employee retention, performance, and compensation. Insights from this analysis will support data-driven decision-making, helping to improve employee satisfaction and optimize organizational efficiency.</a:t>
            </a:r>
          </a:p>
        </p:txBody>
      </p:sp>
      <p:pic>
        <p:nvPicPr>
          <p:cNvPr id="6" name="Picture 5">
            <a:extLst>
              <a:ext uri="{FF2B5EF4-FFF2-40B4-BE49-F238E27FC236}">
                <a16:creationId xmlns:a16="http://schemas.microsoft.com/office/drawing/2014/main" id="{3AF28AB2-4C5A-3AF6-E995-4327B7F26C5E}"/>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192496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233B9-60E0-C81E-68B9-6DEE41C760B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4D03338-D43D-FAD9-978B-1F03E3DB498F}"/>
              </a:ext>
            </a:extLst>
          </p:cNvPr>
          <p:cNvSpPr>
            <a:spLocks noGrp="1"/>
          </p:cNvSpPr>
          <p:nvPr>
            <p:ph type="ctrTitle"/>
          </p:nvPr>
        </p:nvSpPr>
        <p:spPr>
          <a:xfrm>
            <a:off x="1524000" y="2822428"/>
            <a:ext cx="9144000" cy="1011462"/>
          </a:xfrm>
        </p:spPr>
        <p:txBody>
          <a:bodyPr>
            <a:normAutofit/>
          </a:bodyPr>
          <a:lstStyle/>
          <a:p>
            <a:r>
              <a:rPr lang="en-US" sz="2800" dirty="0">
                <a:solidFill>
                  <a:schemeClr val="accent1">
                    <a:lumMod val="75000"/>
                  </a:schemeClr>
                </a:solidFill>
              </a:rPr>
              <a:t>Job Satisfaction and Training Opportunities</a:t>
            </a:r>
          </a:p>
        </p:txBody>
      </p:sp>
      <p:pic>
        <p:nvPicPr>
          <p:cNvPr id="2" name="Picture 1">
            <a:extLst>
              <a:ext uri="{FF2B5EF4-FFF2-40B4-BE49-F238E27FC236}">
                <a16:creationId xmlns:a16="http://schemas.microsoft.com/office/drawing/2014/main" id="{E3D9B20F-6C21-5901-8217-B30F93796AF8}"/>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146727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2-1-1:Education Level">
            <a:extLst>
              <a:ext uri="{FF2B5EF4-FFF2-40B4-BE49-F238E27FC236}">
                <a16:creationId xmlns:a16="http://schemas.microsoft.com/office/drawing/2014/main" id="{DD7F4235-3D02-499E-8FE2-7072D39BD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545" y="670214"/>
            <a:ext cx="5671127" cy="5295900"/>
          </a:xfrm>
          <a:prstGeom prst="rect">
            <a:avLst/>
          </a:prstGeom>
        </p:spPr>
      </p:pic>
      <p:sp>
        <p:nvSpPr>
          <p:cNvPr id="2" name="Title 2">
            <a:extLst>
              <a:ext uri="{FF2B5EF4-FFF2-40B4-BE49-F238E27FC236}">
                <a16:creationId xmlns:a16="http://schemas.microsoft.com/office/drawing/2014/main" id="{ADFF45B5-C888-B052-C75B-C29E527E452D}"/>
              </a:ext>
            </a:extLst>
          </p:cNvPr>
          <p:cNvSpPr txBox="1">
            <a:spLocks/>
          </p:cNvSpPr>
          <p:nvPr/>
        </p:nvSpPr>
        <p:spPr>
          <a:xfrm>
            <a:off x="505194" y="6076950"/>
            <a:ext cx="10902043" cy="65500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Are more highly educated employees more satisfied with training opportunities, and how does this reflect in their performance?</a:t>
            </a:r>
          </a:p>
        </p:txBody>
      </p:sp>
      <p:pic>
        <p:nvPicPr>
          <p:cNvPr id="3" name="Picture 2">
            <a:extLst>
              <a:ext uri="{FF2B5EF4-FFF2-40B4-BE49-F238E27FC236}">
                <a16:creationId xmlns:a16="http://schemas.microsoft.com/office/drawing/2014/main" id="{342E183F-BAA4-A1F0-52EE-1004FD9F1380}"/>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2-1-2:Job Role">
            <a:extLst>
              <a:ext uri="{FF2B5EF4-FFF2-40B4-BE49-F238E27FC236}">
                <a16:creationId xmlns:a16="http://schemas.microsoft.com/office/drawing/2014/main" id="{6D4D5778-3A9C-4D4E-A9A0-8A11A628C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68" y="680605"/>
            <a:ext cx="11349222" cy="5147116"/>
          </a:xfrm>
          <a:prstGeom prst="rect">
            <a:avLst/>
          </a:prstGeom>
        </p:spPr>
      </p:pic>
      <p:sp>
        <p:nvSpPr>
          <p:cNvPr id="2" name="Title 2">
            <a:extLst>
              <a:ext uri="{FF2B5EF4-FFF2-40B4-BE49-F238E27FC236}">
                <a16:creationId xmlns:a16="http://schemas.microsoft.com/office/drawing/2014/main" id="{F3F07F11-145D-6A99-7333-446259A1503D}"/>
              </a:ext>
            </a:extLst>
          </p:cNvPr>
          <p:cNvSpPr txBox="1">
            <a:spLocks/>
          </p:cNvSpPr>
          <p:nvPr/>
        </p:nvSpPr>
        <p:spPr>
          <a:xfrm>
            <a:off x="422068" y="5895643"/>
            <a:ext cx="10902043" cy="86999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Which job roles or departments are linked to higher satisfaction post-training?</a:t>
            </a:r>
          </a:p>
        </p:txBody>
      </p:sp>
      <p:pic>
        <p:nvPicPr>
          <p:cNvPr id="3" name="Picture 2">
            <a:extLst>
              <a:ext uri="{FF2B5EF4-FFF2-40B4-BE49-F238E27FC236}">
                <a16:creationId xmlns:a16="http://schemas.microsoft.com/office/drawing/2014/main" id="{6F228E62-306B-8A67-57BB-9DFE23E4DC41}"/>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descr="2-1-3:Performance">
            <a:extLst>
              <a:ext uri="{FF2B5EF4-FFF2-40B4-BE49-F238E27FC236}">
                <a16:creationId xmlns:a16="http://schemas.microsoft.com/office/drawing/2014/main" id="{FFD3DA21-FCD5-4636-A5AE-472536EB6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90" y="681413"/>
            <a:ext cx="11618373" cy="5036220"/>
          </a:xfrm>
          <a:prstGeom prst="rect">
            <a:avLst/>
          </a:prstGeom>
        </p:spPr>
      </p:pic>
      <p:sp>
        <p:nvSpPr>
          <p:cNvPr id="2" name="Title 2">
            <a:extLst>
              <a:ext uri="{FF2B5EF4-FFF2-40B4-BE49-F238E27FC236}">
                <a16:creationId xmlns:a16="http://schemas.microsoft.com/office/drawing/2014/main" id="{6C38E63A-B6D3-14B2-0ACA-4004DA758030}"/>
              </a:ext>
            </a:extLst>
          </p:cNvPr>
          <p:cNvSpPr txBox="1">
            <a:spLocks/>
          </p:cNvSpPr>
          <p:nvPr/>
        </p:nvSpPr>
        <p:spPr>
          <a:xfrm>
            <a:off x="542141" y="5880305"/>
            <a:ext cx="10902043" cy="86999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How do employees who undergo more training programs compare in terms of both Job Satisfaction and Performance?</a:t>
            </a:r>
          </a:p>
        </p:txBody>
      </p:sp>
      <p:pic>
        <p:nvPicPr>
          <p:cNvPr id="3" name="Picture 2">
            <a:extLst>
              <a:ext uri="{FF2B5EF4-FFF2-40B4-BE49-F238E27FC236}">
                <a16:creationId xmlns:a16="http://schemas.microsoft.com/office/drawing/2014/main" id="{E64530A9-01CB-2786-C6A6-6D0DA62D3592}"/>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descr="2-2-1:Gender">
            <a:extLst>
              <a:ext uri="{FF2B5EF4-FFF2-40B4-BE49-F238E27FC236}">
                <a16:creationId xmlns:a16="http://schemas.microsoft.com/office/drawing/2014/main" id="{4E06BF18-710D-4ED8-9330-7FEF2B413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764" y="420832"/>
            <a:ext cx="7010400" cy="5295900"/>
          </a:xfrm>
          <a:prstGeom prst="rect">
            <a:avLst/>
          </a:prstGeom>
        </p:spPr>
      </p:pic>
      <p:sp>
        <p:nvSpPr>
          <p:cNvPr id="2" name="Title 2">
            <a:extLst>
              <a:ext uri="{FF2B5EF4-FFF2-40B4-BE49-F238E27FC236}">
                <a16:creationId xmlns:a16="http://schemas.microsoft.com/office/drawing/2014/main" id="{B41C4E73-644F-2BD1-6392-C02F3EEC662D}"/>
              </a:ext>
            </a:extLst>
          </p:cNvPr>
          <p:cNvSpPr txBox="1">
            <a:spLocks/>
          </p:cNvSpPr>
          <p:nvPr/>
        </p:nvSpPr>
        <p:spPr>
          <a:xfrm>
            <a:off x="449777" y="5988007"/>
            <a:ext cx="10902043" cy="86999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Do employees across different gender identities show stronger correlations between satisfaction and performance?</a:t>
            </a:r>
          </a:p>
        </p:txBody>
      </p:sp>
      <p:pic>
        <p:nvPicPr>
          <p:cNvPr id="3" name="Picture 2">
            <a:extLst>
              <a:ext uri="{FF2B5EF4-FFF2-40B4-BE49-F238E27FC236}">
                <a16:creationId xmlns:a16="http://schemas.microsoft.com/office/drawing/2014/main" id="{76A41228-1A48-8774-125C-5FE0164D67FD}"/>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lide15" descr="2-2-2:Job Role &amp;amp; Department">
            <a:extLst>
              <a:ext uri="{FF2B5EF4-FFF2-40B4-BE49-F238E27FC236}">
                <a16:creationId xmlns:a16="http://schemas.microsoft.com/office/drawing/2014/main" id="{1B1E378D-5AB1-4D26-97D8-B14D37919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15" y="729230"/>
            <a:ext cx="11499534" cy="5002769"/>
          </a:xfrm>
          <a:prstGeom prst="rect">
            <a:avLst/>
          </a:prstGeom>
        </p:spPr>
      </p:pic>
      <p:sp>
        <p:nvSpPr>
          <p:cNvPr id="2" name="Title 2">
            <a:extLst>
              <a:ext uri="{FF2B5EF4-FFF2-40B4-BE49-F238E27FC236}">
                <a16:creationId xmlns:a16="http://schemas.microsoft.com/office/drawing/2014/main" id="{B8AA8833-F3ED-5554-1375-6D12DB561D46}"/>
              </a:ext>
            </a:extLst>
          </p:cNvPr>
          <p:cNvSpPr txBox="1">
            <a:spLocks/>
          </p:cNvSpPr>
          <p:nvPr/>
        </p:nvSpPr>
        <p:spPr>
          <a:xfrm>
            <a:off x="400547" y="5833459"/>
            <a:ext cx="10902043" cy="86999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Are some departments better at maintaining both high satisfaction and high performance?</a:t>
            </a:r>
          </a:p>
        </p:txBody>
      </p:sp>
      <p:pic>
        <p:nvPicPr>
          <p:cNvPr id="3" name="Picture 2">
            <a:extLst>
              <a:ext uri="{FF2B5EF4-FFF2-40B4-BE49-F238E27FC236}">
                <a16:creationId xmlns:a16="http://schemas.microsoft.com/office/drawing/2014/main" id="{070895AD-B5D6-033B-16E6-1D15A524C81E}"/>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descr="2-2-3:Age Group">
            <a:extLst>
              <a:ext uri="{FF2B5EF4-FFF2-40B4-BE49-F238E27FC236}">
                <a16:creationId xmlns:a16="http://schemas.microsoft.com/office/drawing/2014/main" id="{5E73823F-20A3-45A8-81C7-AAFD0CE44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61" y="703551"/>
            <a:ext cx="11281894" cy="4730462"/>
          </a:xfrm>
          <a:prstGeom prst="rect">
            <a:avLst/>
          </a:prstGeom>
        </p:spPr>
      </p:pic>
      <p:sp>
        <p:nvSpPr>
          <p:cNvPr id="2" name="Title 2">
            <a:extLst>
              <a:ext uri="{FF2B5EF4-FFF2-40B4-BE49-F238E27FC236}">
                <a16:creationId xmlns:a16="http://schemas.microsoft.com/office/drawing/2014/main" id="{8B41C629-69D6-9988-830B-B15EB89D243A}"/>
              </a:ext>
            </a:extLst>
          </p:cNvPr>
          <p:cNvSpPr txBox="1">
            <a:spLocks/>
          </p:cNvSpPr>
          <p:nvPr/>
        </p:nvSpPr>
        <p:spPr>
          <a:xfrm>
            <a:off x="348177" y="5794231"/>
            <a:ext cx="10902043" cy="86999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Does the relationship between satisfaction and performance vary by age group?</a:t>
            </a:r>
          </a:p>
        </p:txBody>
      </p:sp>
      <p:pic>
        <p:nvPicPr>
          <p:cNvPr id="3" name="Picture 2">
            <a:extLst>
              <a:ext uri="{FF2B5EF4-FFF2-40B4-BE49-F238E27FC236}">
                <a16:creationId xmlns:a16="http://schemas.microsoft.com/office/drawing/2014/main" id="{4C458895-75EF-ABFF-CCF8-8A2321CEEE50}"/>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lide17" descr="2-3-1:Education Level">
            <a:extLst>
              <a:ext uri="{FF2B5EF4-FFF2-40B4-BE49-F238E27FC236}">
                <a16:creationId xmlns:a16="http://schemas.microsoft.com/office/drawing/2014/main" id="{CA53C056-15E8-4E80-A2F6-B248DB173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349" y="522432"/>
            <a:ext cx="7289443" cy="5491334"/>
          </a:xfrm>
          <a:prstGeom prst="rect">
            <a:avLst/>
          </a:prstGeom>
        </p:spPr>
      </p:pic>
      <p:sp>
        <p:nvSpPr>
          <p:cNvPr id="2" name="Title 2">
            <a:extLst>
              <a:ext uri="{FF2B5EF4-FFF2-40B4-BE49-F238E27FC236}">
                <a16:creationId xmlns:a16="http://schemas.microsoft.com/office/drawing/2014/main" id="{F29615CB-347F-FF1C-2390-A17AD09A8EBE}"/>
              </a:ext>
            </a:extLst>
          </p:cNvPr>
          <p:cNvSpPr txBox="1">
            <a:spLocks/>
          </p:cNvSpPr>
          <p:nvPr/>
        </p:nvSpPr>
        <p:spPr>
          <a:xfrm>
            <a:off x="551377" y="6013766"/>
            <a:ext cx="10902043" cy="618856"/>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altLang="en-US" dirty="0"/>
              <a:t>Are more highly educated employees more satisfied with training opportunities?</a:t>
            </a:r>
            <a:endParaRPr lang="en-US" dirty="0"/>
          </a:p>
        </p:txBody>
      </p:sp>
      <p:pic>
        <p:nvPicPr>
          <p:cNvPr id="3" name="Picture 2">
            <a:extLst>
              <a:ext uri="{FF2B5EF4-FFF2-40B4-BE49-F238E27FC236}">
                <a16:creationId xmlns:a16="http://schemas.microsoft.com/office/drawing/2014/main" id="{9E335B7D-5CE6-966B-B2BF-607E22DE50BD}"/>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lide18" descr="2-3-2:Job Role">
            <a:extLst>
              <a:ext uri="{FF2B5EF4-FFF2-40B4-BE49-F238E27FC236}">
                <a16:creationId xmlns:a16="http://schemas.microsoft.com/office/drawing/2014/main" id="{0FC141F9-3D7A-434A-9102-FF7228B99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90" y="772732"/>
            <a:ext cx="10748528" cy="5184798"/>
          </a:xfrm>
          <a:prstGeom prst="rect">
            <a:avLst/>
          </a:prstGeom>
        </p:spPr>
      </p:pic>
      <p:sp>
        <p:nvSpPr>
          <p:cNvPr id="2" name="Title 2">
            <a:extLst>
              <a:ext uri="{FF2B5EF4-FFF2-40B4-BE49-F238E27FC236}">
                <a16:creationId xmlns:a16="http://schemas.microsoft.com/office/drawing/2014/main" id="{3AF4B8D2-A99B-B43D-8B6D-9948392B7740}"/>
              </a:ext>
            </a:extLst>
          </p:cNvPr>
          <p:cNvSpPr txBox="1">
            <a:spLocks/>
          </p:cNvSpPr>
          <p:nvPr/>
        </p:nvSpPr>
        <p:spPr>
          <a:xfrm>
            <a:off x="644975" y="6162163"/>
            <a:ext cx="10902043"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Which job roles or departments are linked to higher satisfaction post-training?</a:t>
            </a:r>
          </a:p>
        </p:txBody>
      </p:sp>
      <p:pic>
        <p:nvPicPr>
          <p:cNvPr id="3" name="Picture 2">
            <a:extLst>
              <a:ext uri="{FF2B5EF4-FFF2-40B4-BE49-F238E27FC236}">
                <a16:creationId xmlns:a16="http://schemas.microsoft.com/office/drawing/2014/main" id="{392EC284-C554-AE39-4C1B-619492BB2B7B}"/>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4F403-506E-19D3-9047-4A5B080995A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E324565-F9F6-EEEE-8995-5D0882FDC0CD}"/>
              </a:ext>
            </a:extLst>
          </p:cNvPr>
          <p:cNvSpPr>
            <a:spLocks noGrp="1"/>
          </p:cNvSpPr>
          <p:nvPr>
            <p:ph type="ctrTitle"/>
          </p:nvPr>
        </p:nvSpPr>
        <p:spPr>
          <a:xfrm>
            <a:off x="1524000" y="1348470"/>
            <a:ext cx="9144000" cy="1011462"/>
          </a:xfrm>
        </p:spPr>
        <p:txBody>
          <a:bodyPr>
            <a:noAutofit/>
          </a:bodyPr>
          <a:lstStyle/>
          <a:p>
            <a:r>
              <a:rPr lang="en-US" sz="3200" dirty="0">
                <a:solidFill>
                  <a:schemeClr val="accent1">
                    <a:lumMod val="75000"/>
                  </a:schemeClr>
                </a:solidFill>
              </a:rPr>
              <a:t>Part 2: Overtime, Work-Life Balance, and Attrition</a:t>
            </a:r>
          </a:p>
        </p:txBody>
      </p:sp>
      <p:sp>
        <p:nvSpPr>
          <p:cNvPr id="10" name="Subtitle 9">
            <a:extLst>
              <a:ext uri="{FF2B5EF4-FFF2-40B4-BE49-F238E27FC236}">
                <a16:creationId xmlns:a16="http://schemas.microsoft.com/office/drawing/2014/main" id="{4BE7912C-54BA-B2A7-303D-2DD44A588B30}"/>
              </a:ext>
            </a:extLst>
          </p:cNvPr>
          <p:cNvSpPr>
            <a:spLocks noGrp="1"/>
          </p:cNvSpPr>
          <p:nvPr>
            <p:ph type="subTitle" idx="1"/>
          </p:nvPr>
        </p:nvSpPr>
        <p:spPr>
          <a:xfrm>
            <a:off x="1171977" y="3602038"/>
            <a:ext cx="9496023" cy="1907492"/>
          </a:xfrm>
        </p:spPr>
        <p:txBody>
          <a:bodyPr>
            <a:noAutofit/>
          </a:bodyPr>
          <a:lstStyle/>
          <a:p>
            <a:pPr algn="l"/>
            <a:r>
              <a:rPr lang="en-US" kern="100" dirty="0">
                <a:effectLst/>
                <a:latin typeface="Aptos" panose="020B0004020202020204" pitchFamily="34" charset="0"/>
                <a:ea typeface="Aptos" panose="020B0004020202020204" pitchFamily="34" charset="0"/>
                <a:cs typeface="Arial" panose="020B0604020202020204" pitchFamily="34" charset="0"/>
              </a:rPr>
              <a:t>This section explores how overtime and work-life balance affect employee performance, satisfaction, and retention, with a focus on demographic variations.</a:t>
            </a:r>
          </a:p>
        </p:txBody>
      </p:sp>
      <p:pic>
        <p:nvPicPr>
          <p:cNvPr id="2" name="Picture 1">
            <a:extLst>
              <a:ext uri="{FF2B5EF4-FFF2-40B4-BE49-F238E27FC236}">
                <a16:creationId xmlns:a16="http://schemas.microsoft.com/office/drawing/2014/main" id="{1FF1D834-2B2E-4C4E-3D6E-7878ADB3849C}"/>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313990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8BED-2A46-36BF-F92A-A0F8D3E26E4B}"/>
              </a:ext>
            </a:extLst>
          </p:cNvPr>
          <p:cNvSpPr>
            <a:spLocks noGrp="1"/>
          </p:cNvSpPr>
          <p:nvPr>
            <p:ph type="title"/>
          </p:nvPr>
        </p:nvSpPr>
        <p:spPr>
          <a:xfrm>
            <a:off x="1141413" y="210354"/>
            <a:ext cx="9905998" cy="922986"/>
          </a:xfrm>
        </p:spPr>
        <p:txBody>
          <a:bodyPr>
            <a:normAutofit fontScale="90000"/>
          </a:bodyPr>
          <a:lstStyle/>
          <a:p>
            <a:r>
              <a:rPr lang="en-US" dirty="0"/>
              <a:t>Excel: </a:t>
            </a:r>
            <a:r>
              <a:rPr lang="en-US" sz="2400" dirty="0">
                <a:solidFill>
                  <a:schemeClr val="tx1"/>
                </a:solidFill>
              </a:rPr>
              <a:t>here a preview of the original dataset after we set the relations using Power Pivot </a:t>
            </a:r>
          </a:p>
        </p:txBody>
      </p:sp>
      <p:pic>
        <p:nvPicPr>
          <p:cNvPr id="5" name="Content Placeholder 4">
            <a:extLst>
              <a:ext uri="{FF2B5EF4-FFF2-40B4-BE49-F238E27FC236}">
                <a16:creationId xmlns:a16="http://schemas.microsoft.com/office/drawing/2014/main" id="{3E95D621-5856-CD7D-82B1-031DFA4450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97" y="1133340"/>
            <a:ext cx="11256135" cy="5513523"/>
          </a:xfrm>
        </p:spPr>
      </p:pic>
      <p:pic>
        <p:nvPicPr>
          <p:cNvPr id="6" name="Picture 5">
            <a:extLst>
              <a:ext uri="{FF2B5EF4-FFF2-40B4-BE49-F238E27FC236}">
                <a16:creationId xmlns:a16="http://schemas.microsoft.com/office/drawing/2014/main" id="{4FD8DA0A-6B40-8306-336C-E8C065D1F148}"/>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2382150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79F93-6F38-C862-9BAA-597E1AEB440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7EB72F2-9106-729A-213A-7EBBA02B0CE6}"/>
              </a:ext>
            </a:extLst>
          </p:cNvPr>
          <p:cNvSpPr>
            <a:spLocks noGrp="1"/>
          </p:cNvSpPr>
          <p:nvPr>
            <p:ph type="ctrTitle"/>
          </p:nvPr>
        </p:nvSpPr>
        <p:spPr>
          <a:xfrm>
            <a:off x="1524000" y="2822428"/>
            <a:ext cx="9144000" cy="1011462"/>
          </a:xfrm>
        </p:spPr>
        <p:txBody>
          <a:bodyPr>
            <a:normAutofit/>
          </a:bodyPr>
          <a:lstStyle/>
          <a:p>
            <a:r>
              <a:rPr lang="en-US" sz="2800" dirty="0">
                <a:solidFill>
                  <a:schemeClr val="accent1">
                    <a:lumMod val="75000"/>
                  </a:schemeClr>
                </a:solidFill>
              </a:rPr>
              <a:t>Work-Life Balance and Performance</a:t>
            </a:r>
          </a:p>
        </p:txBody>
      </p:sp>
      <p:pic>
        <p:nvPicPr>
          <p:cNvPr id="2" name="Picture 1">
            <a:extLst>
              <a:ext uri="{FF2B5EF4-FFF2-40B4-BE49-F238E27FC236}">
                <a16:creationId xmlns:a16="http://schemas.microsoft.com/office/drawing/2014/main" id="{88CA7D68-CFDE-3E7E-3F4B-10AED0472C08}"/>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2683781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lide19" descr="4-1-1:Age and Gender &amp;amp; all performance">
            <a:extLst>
              <a:ext uri="{FF2B5EF4-FFF2-40B4-BE49-F238E27FC236}">
                <a16:creationId xmlns:a16="http://schemas.microsoft.com/office/drawing/2014/main" id="{456BB09C-10C8-4CC8-ADC6-01217703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48" y="694145"/>
            <a:ext cx="11281890" cy="5151027"/>
          </a:xfrm>
          <a:prstGeom prst="rect">
            <a:avLst/>
          </a:prstGeom>
        </p:spPr>
      </p:pic>
      <p:sp>
        <p:nvSpPr>
          <p:cNvPr id="2" name="Title 2">
            <a:extLst>
              <a:ext uri="{FF2B5EF4-FFF2-40B4-BE49-F238E27FC236}">
                <a16:creationId xmlns:a16="http://schemas.microsoft.com/office/drawing/2014/main" id="{479A9CA6-799C-7CA5-B6FD-F0CFA30F2D57}"/>
              </a:ext>
            </a:extLst>
          </p:cNvPr>
          <p:cNvSpPr txBox="1">
            <a:spLocks/>
          </p:cNvSpPr>
          <p:nvPr/>
        </p:nvSpPr>
        <p:spPr>
          <a:xfrm>
            <a:off x="399248" y="5950692"/>
            <a:ext cx="10902043" cy="656174"/>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Overall Performance Ratings The older the employee, the lower the employee's performance</a:t>
            </a:r>
            <a:r>
              <a:rPr lang="ar-EG" dirty="0"/>
              <a:t>.</a:t>
            </a:r>
            <a:endParaRPr lang="en-US" dirty="0"/>
          </a:p>
        </p:txBody>
      </p:sp>
      <p:pic>
        <p:nvPicPr>
          <p:cNvPr id="3" name="Picture 2">
            <a:extLst>
              <a:ext uri="{FF2B5EF4-FFF2-40B4-BE49-F238E27FC236}">
                <a16:creationId xmlns:a16="http://schemas.microsoft.com/office/drawing/2014/main" id="{58C938F6-5A47-BA3C-0C1F-767CE899F913}"/>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lide20" descr="4-1-1:Age and Gender &amp;amp; Work Life Balance">
            <a:extLst>
              <a:ext uri="{FF2B5EF4-FFF2-40B4-BE49-F238E27FC236}">
                <a16:creationId xmlns:a16="http://schemas.microsoft.com/office/drawing/2014/main" id="{C3DB546A-F276-4047-87F7-F49A61BCC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00" y="690734"/>
            <a:ext cx="11397295" cy="5151027"/>
          </a:xfrm>
          <a:prstGeom prst="rect">
            <a:avLst/>
          </a:prstGeom>
        </p:spPr>
      </p:pic>
      <p:sp>
        <p:nvSpPr>
          <p:cNvPr id="2" name="Title 2">
            <a:extLst>
              <a:ext uri="{FF2B5EF4-FFF2-40B4-BE49-F238E27FC236}">
                <a16:creationId xmlns:a16="http://schemas.microsoft.com/office/drawing/2014/main" id="{81925EA5-AA8D-6B0C-061F-9F8E2BEA68CD}"/>
              </a:ext>
            </a:extLst>
          </p:cNvPr>
          <p:cNvSpPr txBox="1">
            <a:spLocks/>
          </p:cNvSpPr>
          <p:nvPr/>
        </p:nvSpPr>
        <p:spPr>
          <a:xfrm>
            <a:off x="309601" y="6066864"/>
            <a:ext cx="11397295" cy="538285"/>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Total Work-Life Balance Ratings The older the employee, the lower the employee's work-life balance.</a:t>
            </a:r>
          </a:p>
        </p:txBody>
      </p:sp>
      <p:pic>
        <p:nvPicPr>
          <p:cNvPr id="4" name="Picture 3">
            <a:extLst>
              <a:ext uri="{FF2B5EF4-FFF2-40B4-BE49-F238E27FC236}">
                <a16:creationId xmlns:a16="http://schemas.microsoft.com/office/drawing/2014/main" id="{4F2BA710-1A0D-0660-6386-74EE6FB51F36}"/>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lide21" descr="4-1-2:OverTime &amp;amp; all performance and work life balance ">
            <a:extLst>
              <a:ext uri="{FF2B5EF4-FFF2-40B4-BE49-F238E27FC236}">
                <a16:creationId xmlns:a16="http://schemas.microsoft.com/office/drawing/2014/main" id="{0FCB64F3-3ACF-4F09-AA43-84EA4A9A6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71" y="695459"/>
            <a:ext cx="11261184" cy="5093972"/>
          </a:xfrm>
          <a:prstGeom prst="rect">
            <a:avLst/>
          </a:prstGeom>
        </p:spPr>
      </p:pic>
      <p:sp>
        <p:nvSpPr>
          <p:cNvPr id="2" name="Title 2">
            <a:extLst>
              <a:ext uri="{FF2B5EF4-FFF2-40B4-BE49-F238E27FC236}">
                <a16:creationId xmlns:a16="http://schemas.microsoft.com/office/drawing/2014/main" id="{42ABFDAD-02B8-0D88-BB13-F8958C10FF27}"/>
              </a:ext>
            </a:extLst>
          </p:cNvPr>
          <p:cNvSpPr txBox="1">
            <a:spLocks/>
          </p:cNvSpPr>
          <p:nvPr/>
        </p:nvSpPr>
        <p:spPr>
          <a:xfrm>
            <a:off x="471471" y="5998190"/>
            <a:ext cx="10902043" cy="673071"/>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who do not work overtime have better performance and greater balance in their lives, at a low rate.</a:t>
            </a:r>
          </a:p>
        </p:txBody>
      </p:sp>
      <p:pic>
        <p:nvPicPr>
          <p:cNvPr id="3" name="Picture 2">
            <a:extLst>
              <a:ext uri="{FF2B5EF4-FFF2-40B4-BE49-F238E27FC236}">
                <a16:creationId xmlns:a16="http://schemas.microsoft.com/office/drawing/2014/main" id="{0A17196B-B9DC-3C57-E51C-55DFB018579B}"/>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slide22" descr="4-2-1:Age and Gender &amp;amp; performance(s+m)">
            <a:extLst>
              <a:ext uri="{FF2B5EF4-FFF2-40B4-BE49-F238E27FC236}">
                <a16:creationId xmlns:a16="http://schemas.microsoft.com/office/drawing/2014/main" id="{B9A66016-475E-4E26-8951-D517A341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00" y="700546"/>
            <a:ext cx="11449317" cy="5151027"/>
          </a:xfrm>
          <a:prstGeom prst="rect">
            <a:avLst/>
          </a:prstGeom>
        </p:spPr>
      </p:pic>
      <p:sp>
        <p:nvSpPr>
          <p:cNvPr id="2" name="Title 2">
            <a:extLst>
              <a:ext uri="{FF2B5EF4-FFF2-40B4-BE49-F238E27FC236}">
                <a16:creationId xmlns:a16="http://schemas.microsoft.com/office/drawing/2014/main" id="{3C335908-6CE2-C987-A0D0-E286B3ED46C3}"/>
              </a:ext>
            </a:extLst>
          </p:cNvPr>
          <p:cNvSpPr txBox="1">
            <a:spLocks/>
          </p:cNvSpPr>
          <p:nvPr/>
        </p:nvSpPr>
        <p:spPr>
          <a:xfrm>
            <a:off x="244700" y="6070517"/>
            <a:ext cx="11655380" cy="587866"/>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Performance </a:t>
            </a:r>
            <a:r>
              <a:rPr lang="en-US"/>
              <a:t>Ratings (</a:t>
            </a:r>
            <a:r>
              <a:rPr lang="ar-EG" dirty="0"/>
              <a:t> </a:t>
            </a:r>
            <a:r>
              <a:rPr lang="en-US"/>
              <a:t>Self Rating</a:t>
            </a:r>
            <a:r>
              <a:rPr lang="ar-EG" dirty="0"/>
              <a:t> </a:t>
            </a:r>
            <a:r>
              <a:rPr lang="en-US" dirty="0"/>
              <a:t>, </a:t>
            </a:r>
            <a:r>
              <a:rPr lang="en-US"/>
              <a:t>Manager Rating</a:t>
            </a:r>
            <a:r>
              <a:rPr lang="ar-EG" dirty="0"/>
              <a:t> </a:t>
            </a:r>
            <a:r>
              <a:rPr lang="en-US" dirty="0"/>
              <a:t>) The older the employee, the lower the employee's performance.</a:t>
            </a:r>
          </a:p>
        </p:txBody>
      </p:sp>
      <p:pic>
        <p:nvPicPr>
          <p:cNvPr id="3" name="Picture 2">
            <a:extLst>
              <a:ext uri="{FF2B5EF4-FFF2-40B4-BE49-F238E27FC236}">
                <a16:creationId xmlns:a16="http://schemas.microsoft.com/office/drawing/2014/main" id="{72A45945-F134-07F3-3C47-3E1E29B4C794}"/>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lide23" descr="4-2-2:OverTime &amp;amp; performance (s+m) and work life balance ">
            <a:extLst>
              <a:ext uri="{FF2B5EF4-FFF2-40B4-BE49-F238E27FC236}">
                <a16:creationId xmlns:a16="http://schemas.microsoft.com/office/drawing/2014/main" id="{75C3DB9F-E76E-44E0-8B6D-EA47D5FF6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69" y="734654"/>
            <a:ext cx="11438070" cy="5147116"/>
          </a:xfrm>
          <a:prstGeom prst="rect">
            <a:avLst/>
          </a:prstGeom>
        </p:spPr>
      </p:pic>
      <p:sp>
        <p:nvSpPr>
          <p:cNvPr id="2" name="Title 2">
            <a:extLst>
              <a:ext uri="{FF2B5EF4-FFF2-40B4-BE49-F238E27FC236}">
                <a16:creationId xmlns:a16="http://schemas.microsoft.com/office/drawing/2014/main" id="{3347D9C4-26DB-421F-4D2B-EE7F55DB7947}"/>
              </a:ext>
            </a:extLst>
          </p:cNvPr>
          <p:cNvSpPr txBox="1">
            <a:spLocks/>
          </p:cNvSpPr>
          <p:nvPr/>
        </p:nvSpPr>
        <p:spPr>
          <a:xfrm>
            <a:off x="230190" y="6092317"/>
            <a:ext cx="11438070" cy="623464"/>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who do not work overtime have better performance and greater balance in their lives, at a low rate.</a:t>
            </a:r>
          </a:p>
        </p:txBody>
      </p:sp>
      <p:pic>
        <p:nvPicPr>
          <p:cNvPr id="3" name="Picture 2">
            <a:extLst>
              <a:ext uri="{FF2B5EF4-FFF2-40B4-BE49-F238E27FC236}">
                <a16:creationId xmlns:a16="http://schemas.microsoft.com/office/drawing/2014/main" id="{76025C97-314D-5C22-0C5A-4D5392D7AE95}"/>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56C93-ABBA-CE6A-F98D-1AE6FDCFD9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5942983-7C02-F3AF-7A2E-98C4162A9671}"/>
              </a:ext>
            </a:extLst>
          </p:cNvPr>
          <p:cNvSpPr>
            <a:spLocks noGrp="1"/>
          </p:cNvSpPr>
          <p:nvPr>
            <p:ph type="ctrTitle"/>
          </p:nvPr>
        </p:nvSpPr>
        <p:spPr>
          <a:xfrm>
            <a:off x="1524000" y="2822428"/>
            <a:ext cx="9144000" cy="1011462"/>
          </a:xfrm>
        </p:spPr>
        <p:txBody>
          <a:bodyPr>
            <a:normAutofit/>
          </a:bodyPr>
          <a:lstStyle/>
          <a:p>
            <a:r>
              <a:rPr lang="en-US" sz="3200" dirty="0">
                <a:solidFill>
                  <a:schemeClr val="accent1">
                    <a:lumMod val="75000"/>
                  </a:schemeClr>
                </a:solidFill>
              </a:rPr>
              <a:t>Work-Life Balance and Attrition</a:t>
            </a:r>
          </a:p>
        </p:txBody>
      </p:sp>
      <p:pic>
        <p:nvPicPr>
          <p:cNvPr id="2" name="Picture 1">
            <a:extLst>
              <a:ext uri="{FF2B5EF4-FFF2-40B4-BE49-F238E27FC236}">
                <a16:creationId xmlns:a16="http://schemas.microsoft.com/office/drawing/2014/main" id="{C0F75640-6573-51C0-F289-6672CC3AE3D9}"/>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2421770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slide37" descr="5-1-1">
            <a:extLst>
              <a:ext uri="{FF2B5EF4-FFF2-40B4-BE49-F238E27FC236}">
                <a16:creationId xmlns:a16="http://schemas.microsoft.com/office/drawing/2014/main" id="{EA9A6A59-5ECA-4D2B-94A8-9E7E3CEF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57" y="759854"/>
            <a:ext cx="11573406" cy="5112912"/>
          </a:xfrm>
          <a:prstGeom prst="rect">
            <a:avLst/>
          </a:prstGeom>
        </p:spPr>
      </p:pic>
      <p:sp>
        <p:nvSpPr>
          <p:cNvPr id="2" name="Title 2">
            <a:extLst>
              <a:ext uri="{FF2B5EF4-FFF2-40B4-BE49-F238E27FC236}">
                <a16:creationId xmlns:a16="http://schemas.microsoft.com/office/drawing/2014/main" id="{61F77956-B423-A2E8-6CAD-48A56FFD5346}"/>
              </a:ext>
            </a:extLst>
          </p:cNvPr>
          <p:cNvSpPr txBox="1">
            <a:spLocks/>
          </p:cNvSpPr>
          <p:nvPr/>
        </p:nvSpPr>
        <p:spPr>
          <a:xfrm>
            <a:off x="403947" y="6201177"/>
            <a:ext cx="10902043" cy="48564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Balance &amp; performance by gender and age .</a:t>
            </a:r>
          </a:p>
        </p:txBody>
      </p:sp>
      <p:pic>
        <p:nvPicPr>
          <p:cNvPr id="3" name="Picture 2">
            <a:extLst>
              <a:ext uri="{FF2B5EF4-FFF2-40B4-BE49-F238E27FC236}">
                <a16:creationId xmlns:a16="http://schemas.microsoft.com/office/drawing/2014/main" id="{6453FD32-42C5-0DF4-B714-B03814EAA006}"/>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slide38" descr="5-1-2">
            <a:extLst>
              <a:ext uri="{FF2B5EF4-FFF2-40B4-BE49-F238E27FC236}">
                <a16:creationId xmlns:a16="http://schemas.microsoft.com/office/drawing/2014/main" id="{5780F145-A9D4-4A92-829E-9591B6102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56" y="772733"/>
            <a:ext cx="11513713" cy="5060751"/>
          </a:xfrm>
          <a:prstGeom prst="rect">
            <a:avLst/>
          </a:prstGeom>
        </p:spPr>
      </p:pic>
      <p:sp>
        <p:nvSpPr>
          <p:cNvPr id="2" name="Title 2">
            <a:extLst>
              <a:ext uri="{FF2B5EF4-FFF2-40B4-BE49-F238E27FC236}">
                <a16:creationId xmlns:a16="http://schemas.microsoft.com/office/drawing/2014/main" id="{FC6E1BB6-74C7-A693-62E1-FA5DA3039439}"/>
              </a:ext>
            </a:extLst>
          </p:cNvPr>
          <p:cNvSpPr txBox="1">
            <a:spLocks/>
          </p:cNvSpPr>
          <p:nvPr/>
        </p:nvSpPr>
        <p:spPr>
          <a:xfrm>
            <a:off x="1046888" y="6002494"/>
            <a:ext cx="9887275" cy="60836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who work overtime have lower work-life balance.</a:t>
            </a:r>
          </a:p>
        </p:txBody>
      </p:sp>
      <p:pic>
        <p:nvPicPr>
          <p:cNvPr id="3" name="Picture 2">
            <a:extLst>
              <a:ext uri="{FF2B5EF4-FFF2-40B4-BE49-F238E27FC236}">
                <a16:creationId xmlns:a16="http://schemas.microsoft.com/office/drawing/2014/main" id="{C56EB316-9530-DABE-1A03-0F735C3B9168}"/>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slide39" descr="5-1-3">
            <a:extLst>
              <a:ext uri="{FF2B5EF4-FFF2-40B4-BE49-F238E27FC236}">
                <a16:creationId xmlns:a16="http://schemas.microsoft.com/office/drawing/2014/main" id="{2BCFE1A3-F538-41C4-A38A-BE1A49D0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08" y="746975"/>
            <a:ext cx="11359167" cy="4966481"/>
          </a:xfrm>
          <a:prstGeom prst="rect">
            <a:avLst/>
          </a:prstGeom>
        </p:spPr>
      </p:pic>
      <p:sp>
        <p:nvSpPr>
          <p:cNvPr id="2" name="Title 2">
            <a:extLst>
              <a:ext uri="{FF2B5EF4-FFF2-40B4-BE49-F238E27FC236}">
                <a16:creationId xmlns:a16="http://schemas.microsoft.com/office/drawing/2014/main" id="{B884360F-52BC-F542-4F29-B68B960A2A82}"/>
              </a:ext>
            </a:extLst>
          </p:cNvPr>
          <p:cNvSpPr txBox="1">
            <a:spLocks/>
          </p:cNvSpPr>
          <p:nvPr/>
        </p:nvSpPr>
        <p:spPr>
          <a:xfrm>
            <a:off x="934100" y="6156045"/>
            <a:ext cx="10902043" cy="530772"/>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sales executive, software engineers &amp;data scientists are of greater work-life balance.</a:t>
            </a:r>
          </a:p>
        </p:txBody>
      </p:sp>
      <p:pic>
        <p:nvPicPr>
          <p:cNvPr id="3" name="Picture 2">
            <a:extLst>
              <a:ext uri="{FF2B5EF4-FFF2-40B4-BE49-F238E27FC236}">
                <a16:creationId xmlns:a16="http://schemas.microsoft.com/office/drawing/2014/main" id="{068AB38A-AE81-2557-1782-D0D361931B30}"/>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3ED6-6ECE-E3EB-8D84-778E4B4A0462}"/>
              </a:ext>
            </a:extLst>
          </p:cNvPr>
          <p:cNvSpPr>
            <a:spLocks noGrp="1"/>
          </p:cNvSpPr>
          <p:nvPr>
            <p:ph type="title"/>
          </p:nvPr>
        </p:nvSpPr>
        <p:spPr>
          <a:xfrm>
            <a:off x="1141413" y="184594"/>
            <a:ext cx="9905998" cy="1051777"/>
          </a:xfrm>
        </p:spPr>
        <p:txBody>
          <a:bodyPr/>
          <a:lstStyle/>
          <a:p>
            <a:r>
              <a:rPr lang="en-US" dirty="0"/>
              <a:t>SQL ERD: </a:t>
            </a:r>
            <a:r>
              <a:rPr lang="en-US" sz="2200" dirty="0">
                <a:solidFill>
                  <a:schemeClr val="tx1"/>
                </a:solidFill>
              </a:rPr>
              <a:t>this is the diagram of ERD after Importing the dataset to SQL</a:t>
            </a:r>
          </a:p>
        </p:txBody>
      </p:sp>
      <p:pic>
        <p:nvPicPr>
          <p:cNvPr id="5" name="Content Placeholder 4">
            <a:extLst>
              <a:ext uri="{FF2B5EF4-FFF2-40B4-BE49-F238E27FC236}">
                <a16:creationId xmlns:a16="http://schemas.microsoft.com/office/drawing/2014/main" id="{C0BF0A93-F0E8-C0C2-D932-5F6EEAEA3D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34" y="1236371"/>
            <a:ext cx="11642502" cy="5422006"/>
          </a:xfrm>
        </p:spPr>
      </p:pic>
      <p:pic>
        <p:nvPicPr>
          <p:cNvPr id="6" name="Picture 5">
            <a:extLst>
              <a:ext uri="{FF2B5EF4-FFF2-40B4-BE49-F238E27FC236}">
                <a16:creationId xmlns:a16="http://schemas.microsoft.com/office/drawing/2014/main" id="{0417EC9A-F81E-9776-3F79-15BAA31C4632}"/>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3139872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slide40" descr="5-2-1">
            <a:extLst>
              <a:ext uri="{FF2B5EF4-FFF2-40B4-BE49-F238E27FC236}">
                <a16:creationId xmlns:a16="http://schemas.microsoft.com/office/drawing/2014/main" id="{DEB4AD95-D313-45B1-AA5B-2A163035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56" y="701955"/>
            <a:ext cx="11500834" cy="5415509"/>
          </a:xfrm>
          <a:prstGeom prst="rect">
            <a:avLst/>
          </a:prstGeom>
        </p:spPr>
      </p:pic>
      <p:sp>
        <p:nvSpPr>
          <p:cNvPr id="2" name="Title 2">
            <a:extLst>
              <a:ext uri="{FF2B5EF4-FFF2-40B4-BE49-F238E27FC236}">
                <a16:creationId xmlns:a16="http://schemas.microsoft.com/office/drawing/2014/main" id="{4A0BB0C0-24CA-9FB1-341F-308473809E9A}"/>
              </a:ext>
            </a:extLst>
          </p:cNvPr>
          <p:cNvSpPr txBox="1">
            <a:spLocks/>
          </p:cNvSpPr>
          <p:nvPr/>
        </p:nvSpPr>
        <p:spPr>
          <a:xfrm>
            <a:off x="560613" y="126050"/>
            <a:ext cx="10902043" cy="86999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4" name="Title 2">
            <a:extLst>
              <a:ext uri="{FF2B5EF4-FFF2-40B4-BE49-F238E27FC236}">
                <a16:creationId xmlns:a16="http://schemas.microsoft.com/office/drawing/2014/main" id="{7B2A793C-0C8C-70B2-D0EA-A3EE3B9F762B}"/>
              </a:ext>
            </a:extLst>
          </p:cNvPr>
          <p:cNvSpPr txBox="1">
            <a:spLocks/>
          </p:cNvSpPr>
          <p:nvPr/>
        </p:nvSpPr>
        <p:spPr>
          <a:xfrm>
            <a:off x="644978" y="126049"/>
            <a:ext cx="10902043" cy="86999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5" name="Title 2">
            <a:extLst>
              <a:ext uri="{FF2B5EF4-FFF2-40B4-BE49-F238E27FC236}">
                <a16:creationId xmlns:a16="http://schemas.microsoft.com/office/drawing/2014/main" id="{7B2A793C-0C8C-70B2-D0EA-A3EE3B9F762B}"/>
              </a:ext>
            </a:extLst>
          </p:cNvPr>
          <p:cNvSpPr txBox="1">
            <a:spLocks/>
          </p:cNvSpPr>
          <p:nvPr/>
        </p:nvSpPr>
        <p:spPr>
          <a:xfrm>
            <a:off x="403947" y="6207673"/>
            <a:ext cx="10902043"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Older age groups show least job satisfaction</a:t>
            </a:r>
          </a:p>
        </p:txBody>
      </p:sp>
      <p:pic>
        <p:nvPicPr>
          <p:cNvPr id="3" name="Picture 2">
            <a:extLst>
              <a:ext uri="{FF2B5EF4-FFF2-40B4-BE49-F238E27FC236}">
                <a16:creationId xmlns:a16="http://schemas.microsoft.com/office/drawing/2014/main" id="{44DC8E58-14BD-460F-6CA3-C5F08B8DC0CF}"/>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slide41" descr="5-2-2">
            <a:extLst>
              <a:ext uri="{FF2B5EF4-FFF2-40B4-BE49-F238E27FC236}">
                <a16:creationId xmlns:a16="http://schemas.microsoft.com/office/drawing/2014/main" id="{4D588A2C-6416-4261-8D00-B508140DC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35" y="759854"/>
            <a:ext cx="11475076" cy="5242704"/>
          </a:xfrm>
          <a:prstGeom prst="rect">
            <a:avLst/>
          </a:prstGeom>
        </p:spPr>
      </p:pic>
      <p:sp>
        <p:nvSpPr>
          <p:cNvPr id="2" name="Title 2">
            <a:extLst>
              <a:ext uri="{FF2B5EF4-FFF2-40B4-BE49-F238E27FC236}">
                <a16:creationId xmlns:a16="http://schemas.microsoft.com/office/drawing/2014/main" id="{7B2A793C-0C8C-70B2-D0EA-A3EE3B9F762B}"/>
              </a:ext>
            </a:extLst>
          </p:cNvPr>
          <p:cNvSpPr txBox="1">
            <a:spLocks/>
          </p:cNvSpPr>
          <p:nvPr/>
        </p:nvSpPr>
        <p:spPr>
          <a:xfrm>
            <a:off x="403947" y="6195743"/>
            <a:ext cx="10902043" cy="527031"/>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Overtime lower job satisfaction in all departments </a:t>
            </a:r>
          </a:p>
        </p:txBody>
      </p:sp>
      <p:pic>
        <p:nvPicPr>
          <p:cNvPr id="3" name="Picture 2">
            <a:extLst>
              <a:ext uri="{FF2B5EF4-FFF2-40B4-BE49-F238E27FC236}">
                <a16:creationId xmlns:a16="http://schemas.microsoft.com/office/drawing/2014/main" id="{BD0AC236-25B6-A525-9226-64F5EEFB2CC9}"/>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02D8-D901-0755-C19D-5E5FA5E13C3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DA57538-C3CC-9E03-D81B-85FBFCBB5B37}"/>
              </a:ext>
            </a:extLst>
          </p:cNvPr>
          <p:cNvSpPr>
            <a:spLocks noGrp="1"/>
          </p:cNvSpPr>
          <p:nvPr>
            <p:ph type="ctrTitle"/>
          </p:nvPr>
        </p:nvSpPr>
        <p:spPr>
          <a:xfrm>
            <a:off x="1524000" y="1348470"/>
            <a:ext cx="9144000" cy="1011462"/>
          </a:xfrm>
        </p:spPr>
        <p:txBody>
          <a:bodyPr>
            <a:normAutofit fontScale="90000"/>
          </a:bodyPr>
          <a:lstStyle/>
          <a:p>
            <a:r>
              <a:rPr lang="en-US" sz="3600" dirty="0">
                <a:solidFill>
                  <a:schemeClr val="accent1">
                    <a:lumMod val="75000"/>
                  </a:schemeClr>
                </a:solidFill>
              </a:rPr>
              <a:t>Part 3: Manager Roles, Retention, and Loyalty</a:t>
            </a:r>
          </a:p>
        </p:txBody>
      </p:sp>
      <p:sp>
        <p:nvSpPr>
          <p:cNvPr id="10" name="Subtitle 9">
            <a:extLst>
              <a:ext uri="{FF2B5EF4-FFF2-40B4-BE49-F238E27FC236}">
                <a16:creationId xmlns:a16="http://schemas.microsoft.com/office/drawing/2014/main" id="{4EB89C1F-E128-5352-B781-AF395D646C44}"/>
              </a:ext>
            </a:extLst>
          </p:cNvPr>
          <p:cNvSpPr>
            <a:spLocks noGrp="1"/>
          </p:cNvSpPr>
          <p:nvPr>
            <p:ph type="subTitle" idx="1"/>
          </p:nvPr>
        </p:nvSpPr>
        <p:spPr>
          <a:xfrm>
            <a:off x="1171977" y="3602038"/>
            <a:ext cx="9496023" cy="1907492"/>
          </a:xfrm>
        </p:spPr>
        <p:txBody>
          <a:bodyPr>
            <a:noAutofit/>
          </a:bodyPr>
          <a:lstStyle/>
          <a:p>
            <a:pPr algn="l"/>
            <a:r>
              <a:rPr lang="en-US" kern="100" dirty="0">
                <a:effectLst/>
                <a:latin typeface="Aptos" panose="020B0004020202020204" pitchFamily="34" charset="0"/>
                <a:ea typeface="Aptos" panose="020B0004020202020204" pitchFamily="34" charset="0"/>
                <a:cs typeface="Arial" panose="020B0604020202020204" pitchFamily="34" charset="0"/>
              </a:rPr>
              <a:t>This part examines how demographic factors influence managerial roles and dives into the long-term metrics of retention and loyalty, including attrition rates, tenure, and promotions.</a:t>
            </a:r>
          </a:p>
        </p:txBody>
      </p:sp>
      <p:pic>
        <p:nvPicPr>
          <p:cNvPr id="2" name="Picture 1">
            <a:extLst>
              <a:ext uri="{FF2B5EF4-FFF2-40B4-BE49-F238E27FC236}">
                <a16:creationId xmlns:a16="http://schemas.microsoft.com/office/drawing/2014/main" id="{FE0A308D-120C-278A-ACC5-E2FA632467E7}"/>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3912390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A8823-9ACA-C6FE-BCF6-18B342C1DF5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61520DC-E8B8-E46A-D03E-246C360194A9}"/>
              </a:ext>
            </a:extLst>
          </p:cNvPr>
          <p:cNvSpPr>
            <a:spLocks noGrp="1"/>
          </p:cNvSpPr>
          <p:nvPr>
            <p:ph type="ctrTitle"/>
          </p:nvPr>
        </p:nvSpPr>
        <p:spPr>
          <a:xfrm>
            <a:off x="1524000" y="2822428"/>
            <a:ext cx="9144000" cy="1011462"/>
          </a:xfrm>
        </p:spPr>
        <p:txBody>
          <a:bodyPr>
            <a:normAutofit fontScale="90000"/>
          </a:bodyPr>
          <a:lstStyle/>
          <a:p>
            <a:r>
              <a:rPr lang="en-US" sz="3600" b="1" dirty="0">
                <a:solidFill>
                  <a:schemeClr val="accent1">
                    <a:lumMod val="75000"/>
                  </a:schemeClr>
                </a:solidFill>
              </a:rPr>
              <a:t>Manager Role and Retention Analysis</a:t>
            </a:r>
          </a:p>
        </p:txBody>
      </p:sp>
      <p:pic>
        <p:nvPicPr>
          <p:cNvPr id="2" name="Picture 1">
            <a:extLst>
              <a:ext uri="{FF2B5EF4-FFF2-40B4-BE49-F238E27FC236}">
                <a16:creationId xmlns:a16="http://schemas.microsoft.com/office/drawing/2014/main" id="{09EBB831-9438-BFCC-6FEA-1CE84ED858FB}"/>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4022358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lide24" descr="6-1-1:Gender">
            <a:extLst>
              <a:ext uri="{FF2B5EF4-FFF2-40B4-BE49-F238E27FC236}">
                <a16:creationId xmlns:a16="http://schemas.microsoft.com/office/drawing/2014/main" id="{DA0AB989-BD2E-4298-99ED-940F9A0F1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61" y="656822"/>
            <a:ext cx="7688687" cy="5497873"/>
          </a:xfrm>
          <a:prstGeom prst="rect">
            <a:avLst/>
          </a:prstGeom>
        </p:spPr>
      </p:pic>
      <p:sp>
        <p:nvSpPr>
          <p:cNvPr id="5" name="Title 2">
            <a:extLst>
              <a:ext uri="{FF2B5EF4-FFF2-40B4-BE49-F238E27FC236}">
                <a16:creationId xmlns:a16="http://schemas.microsoft.com/office/drawing/2014/main" id="{29683024-7DE0-2B09-3458-14D8CAB095E7}"/>
              </a:ext>
            </a:extLst>
          </p:cNvPr>
          <p:cNvSpPr txBox="1">
            <a:spLocks/>
          </p:cNvSpPr>
          <p:nvPr/>
        </p:nvSpPr>
        <p:spPr>
          <a:xfrm>
            <a:off x="218941" y="6154694"/>
            <a:ext cx="11629621"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The percentage of male and female employees in managerial roles are in balances in leadership positions</a:t>
            </a:r>
          </a:p>
        </p:txBody>
      </p:sp>
      <p:pic>
        <p:nvPicPr>
          <p:cNvPr id="2" name="Picture 1">
            <a:extLst>
              <a:ext uri="{FF2B5EF4-FFF2-40B4-BE49-F238E27FC236}">
                <a16:creationId xmlns:a16="http://schemas.microsoft.com/office/drawing/2014/main" id="{8858E4F7-C0B2-F8E0-27FD-C112C43984C8}"/>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lide25" descr="6-1-2-1:Age Group">
            <a:extLst>
              <a:ext uri="{FF2B5EF4-FFF2-40B4-BE49-F238E27FC236}">
                <a16:creationId xmlns:a16="http://schemas.microsoft.com/office/drawing/2014/main" id="{5F4FF18D-0A49-4890-9432-B79AE34C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136" y="656822"/>
            <a:ext cx="7997780" cy="5284902"/>
          </a:xfrm>
          <a:prstGeom prst="rect">
            <a:avLst/>
          </a:prstGeom>
        </p:spPr>
      </p:pic>
      <p:sp>
        <p:nvSpPr>
          <p:cNvPr id="3" name="Title 2">
            <a:extLst>
              <a:ext uri="{FF2B5EF4-FFF2-40B4-BE49-F238E27FC236}">
                <a16:creationId xmlns:a16="http://schemas.microsoft.com/office/drawing/2014/main" id="{AF166D77-AE1B-2414-7B4E-BB66C01CA5DC}"/>
              </a:ext>
            </a:extLst>
          </p:cNvPr>
          <p:cNvSpPr txBox="1">
            <a:spLocks/>
          </p:cNvSpPr>
          <p:nvPr/>
        </p:nvSpPr>
        <p:spPr>
          <a:xfrm>
            <a:off x="193184" y="6167573"/>
            <a:ext cx="11603864"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Different age groups compare in terms of percentage in managerial positions showing that employees with age range between 25 and 46 more likely to be in leadership roles</a:t>
            </a:r>
          </a:p>
        </p:txBody>
      </p:sp>
      <p:pic>
        <p:nvPicPr>
          <p:cNvPr id="2" name="Picture 1">
            <a:extLst>
              <a:ext uri="{FF2B5EF4-FFF2-40B4-BE49-F238E27FC236}">
                <a16:creationId xmlns:a16="http://schemas.microsoft.com/office/drawing/2014/main" id="{01DF8EC7-F9BB-7070-CC0F-CDB4BD508E83}"/>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slide26" descr="6-1-3:Education Level">
            <a:extLst>
              <a:ext uri="{FF2B5EF4-FFF2-40B4-BE49-F238E27FC236}">
                <a16:creationId xmlns:a16="http://schemas.microsoft.com/office/drawing/2014/main" id="{8C974251-1859-47EA-8F06-AEDA0C068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865" y="695461"/>
            <a:ext cx="7662930" cy="5190187"/>
          </a:xfrm>
          <a:prstGeom prst="rect">
            <a:avLst/>
          </a:prstGeom>
        </p:spPr>
      </p:pic>
      <p:sp>
        <p:nvSpPr>
          <p:cNvPr id="3" name="Title 2">
            <a:extLst>
              <a:ext uri="{FF2B5EF4-FFF2-40B4-BE49-F238E27FC236}">
                <a16:creationId xmlns:a16="http://schemas.microsoft.com/office/drawing/2014/main" id="{9704096E-1504-8CCE-D53D-B3022A529032}"/>
              </a:ext>
            </a:extLst>
          </p:cNvPr>
          <p:cNvSpPr txBox="1">
            <a:spLocks/>
          </p:cNvSpPr>
          <p:nvPr/>
        </p:nvSpPr>
        <p:spPr>
          <a:xfrm>
            <a:off x="283336" y="6157257"/>
            <a:ext cx="11539470"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The percentage of employees with different education levels in managerial roles showing that employees with Bachelors and Masters are more likely to be in leadership roles</a:t>
            </a:r>
          </a:p>
        </p:txBody>
      </p:sp>
      <p:pic>
        <p:nvPicPr>
          <p:cNvPr id="2" name="Picture 1">
            <a:extLst>
              <a:ext uri="{FF2B5EF4-FFF2-40B4-BE49-F238E27FC236}">
                <a16:creationId xmlns:a16="http://schemas.microsoft.com/office/drawing/2014/main" id="{471E71AF-7F3E-1E7C-A9F2-7BC876AA8D29}"/>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lide27" descr="6-1:Overall Gender Percentage">
            <a:extLst>
              <a:ext uri="{FF2B5EF4-FFF2-40B4-BE49-F238E27FC236}">
                <a16:creationId xmlns:a16="http://schemas.microsoft.com/office/drawing/2014/main" id="{5118494D-DD18-4228-8E65-06A32138E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096" y="704505"/>
            <a:ext cx="9620518" cy="5346455"/>
          </a:xfrm>
          <a:prstGeom prst="rect">
            <a:avLst/>
          </a:prstGeom>
        </p:spPr>
      </p:pic>
      <p:sp>
        <p:nvSpPr>
          <p:cNvPr id="3" name="Title 2">
            <a:extLst>
              <a:ext uri="{FF2B5EF4-FFF2-40B4-BE49-F238E27FC236}">
                <a16:creationId xmlns:a16="http://schemas.microsoft.com/office/drawing/2014/main" id="{BA3BE97F-6EEA-85E4-F916-B7C6F754301C}"/>
              </a:ext>
            </a:extLst>
          </p:cNvPr>
          <p:cNvSpPr txBox="1">
            <a:spLocks/>
          </p:cNvSpPr>
          <p:nvPr/>
        </p:nvSpPr>
        <p:spPr>
          <a:xfrm>
            <a:off x="644978" y="6179750"/>
            <a:ext cx="10902043" cy="46575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The percentage of employees according to Gender</a:t>
            </a:r>
          </a:p>
        </p:txBody>
      </p:sp>
      <p:pic>
        <p:nvPicPr>
          <p:cNvPr id="2" name="Picture 1">
            <a:extLst>
              <a:ext uri="{FF2B5EF4-FFF2-40B4-BE49-F238E27FC236}">
                <a16:creationId xmlns:a16="http://schemas.microsoft.com/office/drawing/2014/main" id="{6403E642-0DB9-F8D4-2FDD-33ABA5F613FD}"/>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slide28" descr="6-1-4:Hiring Over Time">
            <a:extLst>
              <a:ext uri="{FF2B5EF4-FFF2-40B4-BE49-F238E27FC236}">
                <a16:creationId xmlns:a16="http://schemas.microsoft.com/office/drawing/2014/main" id="{1504AEFC-CB8E-4F76-A625-9153BD2BF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 y="695458"/>
            <a:ext cx="11682484" cy="5329736"/>
          </a:xfrm>
          <a:prstGeom prst="rect">
            <a:avLst/>
          </a:prstGeom>
        </p:spPr>
      </p:pic>
      <p:sp>
        <p:nvSpPr>
          <p:cNvPr id="3" name="Title 2">
            <a:extLst>
              <a:ext uri="{FF2B5EF4-FFF2-40B4-BE49-F238E27FC236}">
                <a16:creationId xmlns:a16="http://schemas.microsoft.com/office/drawing/2014/main" id="{0AD8EB51-E03D-85A7-7770-EF44EFF78A7F}"/>
              </a:ext>
            </a:extLst>
          </p:cNvPr>
          <p:cNvSpPr txBox="1">
            <a:spLocks/>
          </p:cNvSpPr>
          <p:nvPr/>
        </p:nvSpPr>
        <p:spPr>
          <a:xfrm>
            <a:off x="286604" y="6137462"/>
            <a:ext cx="11536202" cy="559555"/>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The trends in hiring over time, and how do the correlate with workforce development and managerial growth</a:t>
            </a:r>
          </a:p>
        </p:txBody>
      </p:sp>
      <p:pic>
        <p:nvPicPr>
          <p:cNvPr id="2" name="Picture 1">
            <a:extLst>
              <a:ext uri="{FF2B5EF4-FFF2-40B4-BE49-F238E27FC236}">
                <a16:creationId xmlns:a16="http://schemas.microsoft.com/office/drawing/2014/main" id="{41E33434-84E1-7436-8449-80AF7CC6EC42}"/>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slide29" descr="6-2-2:AVG Tenure">
            <a:extLst>
              <a:ext uri="{FF2B5EF4-FFF2-40B4-BE49-F238E27FC236}">
                <a16:creationId xmlns:a16="http://schemas.microsoft.com/office/drawing/2014/main" id="{E97E750D-6C5B-4C0B-AAB0-2107A317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90" y="695462"/>
            <a:ext cx="11567373" cy="5390483"/>
          </a:xfrm>
          <a:prstGeom prst="rect">
            <a:avLst/>
          </a:prstGeom>
        </p:spPr>
      </p:pic>
      <p:sp>
        <p:nvSpPr>
          <p:cNvPr id="3" name="Title 2">
            <a:extLst>
              <a:ext uri="{FF2B5EF4-FFF2-40B4-BE49-F238E27FC236}">
                <a16:creationId xmlns:a16="http://schemas.microsoft.com/office/drawing/2014/main" id="{DC5FAEF7-1C4F-0BD8-2F7B-F5B521400E11}"/>
              </a:ext>
            </a:extLst>
          </p:cNvPr>
          <p:cNvSpPr txBox="1">
            <a:spLocks/>
          </p:cNvSpPr>
          <p:nvPr/>
        </p:nvSpPr>
        <p:spPr>
          <a:xfrm>
            <a:off x="281190" y="6171693"/>
            <a:ext cx="11394622" cy="52611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How long employees stay with the company, according to Department, Job Role, and Education Level</a:t>
            </a:r>
          </a:p>
        </p:txBody>
      </p:sp>
      <p:pic>
        <p:nvPicPr>
          <p:cNvPr id="2" name="Picture 1">
            <a:extLst>
              <a:ext uri="{FF2B5EF4-FFF2-40B4-BE49-F238E27FC236}">
                <a16:creationId xmlns:a16="http://schemas.microsoft.com/office/drawing/2014/main" id="{F208D8CE-63B7-22AC-2F5A-750235344315}"/>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D760-F8A2-846C-440D-4313C9BC4D12}"/>
              </a:ext>
            </a:extLst>
          </p:cNvPr>
          <p:cNvSpPr>
            <a:spLocks noGrp="1"/>
          </p:cNvSpPr>
          <p:nvPr>
            <p:ph type="title"/>
          </p:nvPr>
        </p:nvSpPr>
        <p:spPr>
          <a:xfrm>
            <a:off x="1141413" y="261867"/>
            <a:ext cx="9905998" cy="768439"/>
          </a:xfrm>
        </p:spPr>
        <p:txBody>
          <a:bodyPr>
            <a:normAutofit fontScale="90000"/>
          </a:bodyPr>
          <a:lstStyle/>
          <a:p>
            <a:r>
              <a:rPr lang="en-US" dirty="0"/>
              <a:t>Python: </a:t>
            </a:r>
            <a:r>
              <a:rPr lang="en-US" sz="2200" dirty="0">
                <a:solidFill>
                  <a:schemeClr val="tx1"/>
                </a:solidFill>
              </a:rPr>
              <a:t>we used it in data cleaning and processing and presenting some data as data table and charts</a:t>
            </a:r>
          </a:p>
        </p:txBody>
      </p:sp>
      <p:pic>
        <p:nvPicPr>
          <p:cNvPr id="7" name="Content Placeholder 6">
            <a:extLst>
              <a:ext uri="{FF2B5EF4-FFF2-40B4-BE49-F238E27FC236}">
                <a16:creationId xmlns:a16="http://schemas.microsoft.com/office/drawing/2014/main" id="{7BA4DDA1-6D77-0FAF-0601-1847365C8C3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36" y="1262129"/>
            <a:ext cx="5908477" cy="5334003"/>
          </a:xfrm>
        </p:spPr>
      </p:pic>
      <p:pic>
        <p:nvPicPr>
          <p:cNvPr id="9" name="Content Placeholder 8">
            <a:extLst>
              <a:ext uri="{FF2B5EF4-FFF2-40B4-BE49-F238E27FC236}">
                <a16:creationId xmlns:a16="http://schemas.microsoft.com/office/drawing/2014/main" id="{BF212770-BE22-A68E-3AD5-93014E86E1C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9" y="1262129"/>
            <a:ext cx="5690831" cy="5334003"/>
          </a:xfrm>
        </p:spPr>
      </p:pic>
      <p:pic>
        <p:nvPicPr>
          <p:cNvPr id="5" name="Picture 4">
            <a:extLst>
              <a:ext uri="{FF2B5EF4-FFF2-40B4-BE49-F238E27FC236}">
                <a16:creationId xmlns:a16="http://schemas.microsoft.com/office/drawing/2014/main" id="{75BC3CF5-016F-42F5-6705-BE2A0158EF5B}"/>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1949169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slide30" descr="6-2-3-1:Attration Rate">
            <a:extLst>
              <a:ext uri="{FF2B5EF4-FFF2-40B4-BE49-F238E27FC236}">
                <a16:creationId xmlns:a16="http://schemas.microsoft.com/office/drawing/2014/main" id="{E12A28A1-EA89-4D3B-91B6-4DC8F2733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93" y="682583"/>
            <a:ext cx="11487956" cy="5225169"/>
          </a:xfrm>
          <a:prstGeom prst="rect">
            <a:avLst/>
          </a:prstGeom>
        </p:spPr>
      </p:pic>
      <p:sp>
        <p:nvSpPr>
          <p:cNvPr id="3" name="Title 2">
            <a:extLst>
              <a:ext uri="{FF2B5EF4-FFF2-40B4-BE49-F238E27FC236}">
                <a16:creationId xmlns:a16="http://schemas.microsoft.com/office/drawing/2014/main" id="{074F1361-3067-2358-EACC-1FE117F43D10}"/>
              </a:ext>
            </a:extLst>
          </p:cNvPr>
          <p:cNvSpPr txBox="1">
            <a:spLocks/>
          </p:cNvSpPr>
          <p:nvPr/>
        </p:nvSpPr>
        <p:spPr>
          <a:xfrm>
            <a:off x="191068" y="6150341"/>
            <a:ext cx="11770742" cy="520918"/>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Calculate attrition rates by Department, Role, and Job Satisfaction. Showing employees with higher satisfaction less likely to leave</a:t>
            </a:r>
          </a:p>
        </p:txBody>
      </p:sp>
      <p:pic>
        <p:nvPicPr>
          <p:cNvPr id="2" name="Picture 1">
            <a:extLst>
              <a:ext uri="{FF2B5EF4-FFF2-40B4-BE49-F238E27FC236}">
                <a16:creationId xmlns:a16="http://schemas.microsoft.com/office/drawing/2014/main" id="{83E79E3E-3F71-E068-F926-E07273AB15A1}"/>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lide31" descr="6-2-3-2:Attration Rate">
            <a:extLst>
              <a:ext uri="{FF2B5EF4-FFF2-40B4-BE49-F238E27FC236}">
                <a16:creationId xmlns:a16="http://schemas.microsoft.com/office/drawing/2014/main" id="{83922A02-0D95-4AA6-810D-C2BD98564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4" y="708337"/>
            <a:ext cx="11668836" cy="5267459"/>
          </a:xfrm>
          <a:prstGeom prst="rect">
            <a:avLst/>
          </a:prstGeom>
        </p:spPr>
      </p:pic>
      <p:sp>
        <p:nvSpPr>
          <p:cNvPr id="3" name="Title 2">
            <a:extLst>
              <a:ext uri="{FF2B5EF4-FFF2-40B4-BE49-F238E27FC236}">
                <a16:creationId xmlns:a16="http://schemas.microsoft.com/office/drawing/2014/main" id="{65A34FB6-2399-3D04-F9DE-294A513D116C}"/>
              </a:ext>
            </a:extLst>
          </p:cNvPr>
          <p:cNvSpPr txBox="1">
            <a:spLocks/>
          </p:cNvSpPr>
          <p:nvPr/>
        </p:nvSpPr>
        <p:spPr>
          <a:xfrm>
            <a:off x="218364" y="6167834"/>
            <a:ext cx="11668836" cy="529804"/>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Calculate attrition rates by Department, Role, and work-life balance. Showing employees with higher satisfaction less likely to leave</a:t>
            </a:r>
          </a:p>
        </p:txBody>
      </p:sp>
      <p:pic>
        <p:nvPicPr>
          <p:cNvPr id="2" name="Picture 1">
            <a:extLst>
              <a:ext uri="{FF2B5EF4-FFF2-40B4-BE49-F238E27FC236}">
                <a16:creationId xmlns:a16="http://schemas.microsoft.com/office/drawing/2014/main" id="{2F3AFBDB-87C1-3833-3DEC-F2CC37FAE078}"/>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slide32" descr="6-2-4:Permotion Rate">
            <a:extLst>
              <a:ext uri="{FF2B5EF4-FFF2-40B4-BE49-F238E27FC236}">
                <a16:creationId xmlns:a16="http://schemas.microsoft.com/office/drawing/2014/main" id="{D8BE5262-7045-4837-8C32-922154D6A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92" y="692821"/>
            <a:ext cx="11436439" cy="5244339"/>
          </a:xfrm>
          <a:prstGeom prst="rect">
            <a:avLst/>
          </a:prstGeom>
        </p:spPr>
      </p:pic>
      <p:sp>
        <p:nvSpPr>
          <p:cNvPr id="3" name="Title 2">
            <a:extLst>
              <a:ext uri="{FF2B5EF4-FFF2-40B4-BE49-F238E27FC236}">
                <a16:creationId xmlns:a16="http://schemas.microsoft.com/office/drawing/2014/main" id="{E46741AF-E60C-B81E-B126-81B9C824C754}"/>
              </a:ext>
            </a:extLst>
          </p:cNvPr>
          <p:cNvSpPr txBox="1">
            <a:spLocks/>
          </p:cNvSpPr>
          <p:nvPr/>
        </p:nvSpPr>
        <p:spPr>
          <a:xfrm>
            <a:off x="206062" y="6103439"/>
            <a:ext cx="11755748" cy="598988"/>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Track promotion rates by Department and Job Role, showing whether training opportunities correlate with faster promotions.</a:t>
            </a:r>
          </a:p>
        </p:txBody>
      </p:sp>
      <p:pic>
        <p:nvPicPr>
          <p:cNvPr id="2" name="Picture 1">
            <a:extLst>
              <a:ext uri="{FF2B5EF4-FFF2-40B4-BE49-F238E27FC236}">
                <a16:creationId xmlns:a16="http://schemas.microsoft.com/office/drawing/2014/main" id="{F2CE5289-AC07-7B82-BDBB-CC6CCB668AE2}"/>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lide33" descr="6-2-5:Education and Salary">
            <a:extLst>
              <a:ext uri="{FF2B5EF4-FFF2-40B4-BE49-F238E27FC236}">
                <a16:creationId xmlns:a16="http://schemas.microsoft.com/office/drawing/2014/main" id="{06669104-6F41-40D3-9BD6-71491706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71" y="772351"/>
            <a:ext cx="11232107" cy="4940490"/>
          </a:xfrm>
          <a:prstGeom prst="rect">
            <a:avLst/>
          </a:prstGeom>
        </p:spPr>
      </p:pic>
      <p:sp>
        <p:nvSpPr>
          <p:cNvPr id="3" name="Title 2">
            <a:extLst>
              <a:ext uri="{FF2B5EF4-FFF2-40B4-BE49-F238E27FC236}">
                <a16:creationId xmlns:a16="http://schemas.microsoft.com/office/drawing/2014/main" id="{50ACC437-74C2-C84A-C034-AAE376BDB9B6}"/>
              </a:ext>
            </a:extLst>
          </p:cNvPr>
          <p:cNvSpPr txBox="1">
            <a:spLocks/>
          </p:cNvSpPr>
          <p:nvPr/>
        </p:nvSpPr>
        <p:spPr>
          <a:xfrm>
            <a:off x="193184" y="5923133"/>
            <a:ext cx="11768626" cy="598988"/>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with higher education levels receive higher salaries, showing how does this compare across Job Role &amp; Department</a:t>
            </a:r>
          </a:p>
        </p:txBody>
      </p:sp>
      <p:pic>
        <p:nvPicPr>
          <p:cNvPr id="2" name="Picture 1">
            <a:extLst>
              <a:ext uri="{FF2B5EF4-FFF2-40B4-BE49-F238E27FC236}">
                <a16:creationId xmlns:a16="http://schemas.microsoft.com/office/drawing/2014/main" id="{FE93641C-2AE7-D90F-EF51-EE6895022083}"/>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slide34" descr="6-2-6:Training and Retention">
            <a:extLst>
              <a:ext uri="{FF2B5EF4-FFF2-40B4-BE49-F238E27FC236}">
                <a16:creationId xmlns:a16="http://schemas.microsoft.com/office/drawing/2014/main" id="{DBBDA356-01F2-4D92-955D-EE43DF1B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704932"/>
            <a:ext cx="10391590" cy="5373896"/>
          </a:xfrm>
          <a:prstGeom prst="rect">
            <a:avLst/>
          </a:prstGeom>
        </p:spPr>
      </p:pic>
      <p:sp>
        <p:nvSpPr>
          <p:cNvPr id="3" name="Title 2">
            <a:extLst>
              <a:ext uri="{FF2B5EF4-FFF2-40B4-BE49-F238E27FC236}">
                <a16:creationId xmlns:a16="http://schemas.microsoft.com/office/drawing/2014/main" id="{38F9DF24-BF73-C2E4-7C56-8D7887BCC5ED}"/>
              </a:ext>
            </a:extLst>
          </p:cNvPr>
          <p:cNvSpPr txBox="1">
            <a:spLocks/>
          </p:cNvSpPr>
          <p:nvPr/>
        </p:nvSpPr>
        <p:spPr>
          <a:xfrm>
            <a:off x="644978" y="6178147"/>
            <a:ext cx="10902043" cy="48564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Assess whether providing training opportunities improves employee loyalty.</a:t>
            </a:r>
          </a:p>
        </p:txBody>
      </p:sp>
      <p:pic>
        <p:nvPicPr>
          <p:cNvPr id="2" name="Picture 1">
            <a:extLst>
              <a:ext uri="{FF2B5EF4-FFF2-40B4-BE49-F238E27FC236}">
                <a16:creationId xmlns:a16="http://schemas.microsoft.com/office/drawing/2014/main" id="{CE637304-FAB0-3339-E184-3B50D7084B1A}"/>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slide35" descr="6-2-7-1:Job Satisfy and Retention">
            <a:extLst>
              <a:ext uri="{FF2B5EF4-FFF2-40B4-BE49-F238E27FC236}">
                <a16:creationId xmlns:a16="http://schemas.microsoft.com/office/drawing/2014/main" id="{6338304C-629F-4316-9E99-28BB6236F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54" y="708337"/>
            <a:ext cx="9105364" cy="5370491"/>
          </a:xfrm>
          <a:prstGeom prst="rect">
            <a:avLst/>
          </a:prstGeom>
        </p:spPr>
      </p:pic>
      <p:sp>
        <p:nvSpPr>
          <p:cNvPr id="3" name="Title 2">
            <a:extLst>
              <a:ext uri="{FF2B5EF4-FFF2-40B4-BE49-F238E27FC236}">
                <a16:creationId xmlns:a16="http://schemas.microsoft.com/office/drawing/2014/main" id="{D95C85E6-B134-F3A1-7D41-2129858CDEF6}"/>
              </a:ext>
            </a:extLst>
          </p:cNvPr>
          <p:cNvSpPr txBox="1">
            <a:spLocks/>
          </p:cNvSpPr>
          <p:nvPr/>
        </p:nvSpPr>
        <p:spPr>
          <a:xfrm>
            <a:off x="644978" y="6167834"/>
            <a:ext cx="10902043" cy="485639"/>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with higher job satisfaction stay longer in the company</a:t>
            </a:r>
          </a:p>
        </p:txBody>
      </p:sp>
      <p:pic>
        <p:nvPicPr>
          <p:cNvPr id="2" name="Picture 1">
            <a:extLst>
              <a:ext uri="{FF2B5EF4-FFF2-40B4-BE49-F238E27FC236}">
                <a16:creationId xmlns:a16="http://schemas.microsoft.com/office/drawing/2014/main" id="{4D721BBA-E37E-5D0A-4D0B-BF1C2BB804C3}"/>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slide36" descr="6-2-7-2:Life Balance and Retention">
            <a:extLst>
              <a:ext uri="{FF2B5EF4-FFF2-40B4-BE49-F238E27FC236}">
                <a16:creationId xmlns:a16="http://schemas.microsoft.com/office/drawing/2014/main" id="{00F4D937-4192-4011-91C7-945F23CBB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072" y="759853"/>
            <a:ext cx="9079607" cy="5334356"/>
          </a:xfrm>
          <a:prstGeom prst="rect">
            <a:avLst/>
          </a:prstGeom>
        </p:spPr>
      </p:pic>
      <p:sp>
        <p:nvSpPr>
          <p:cNvPr id="3" name="Title 2">
            <a:extLst>
              <a:ext uri="{FF2B5EF4-FFF2-40B4-BE49-F238E27FC236}">
                <a16:creationId xmlns:a16="http://schemas.microsoft.com/office/drawing/2014/main" id="{B304A253-34F1-579F-4942-A7B4245E1FEC}"/>
              </a:ext>
            </a:extLst>
          </p:cNvPr>
          <p:cNvSpPr txBox="1">
            <a:spLocks/>
          </p:cNvSpPr>
          <p:nvPr/>
        </p:nvSpPr>
        <p:spPr>
          <a:xfrm>
            <a:off x="644978" y="6232226"/>
            <a:ext cx="10902043" cy="485638"/>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Employees with better work-life balance stay longer in the company</a:t>
            </a:r>
          </a:p>
        </p:txBody>
      </p:sp>
      <p:pic>
        <p:nvPicPr>
          <p:cNvPr id="2" name="Picture 1">
            <a:extLst>
              <a:ext uri="{FF2B5EF4-FFF2-40B4-BE49-F238E27FC236}">
                <a16:creationId xmlns:a16="http://schemas.microsoft.com/office/drawing/2014/main" id="{89575CD6-FF23-B089-6253-CFBB699B571A}"/>
              </a:ext>
            </a:extLst>
          </p:cNvPr>
          <p:cNvPicPr>
            <a:picLocks noChangeAspect="1"/>
          </p:cNvPicPr>
          <p:nvPr/>
        </p:nvPicPr>
        <p:blipFill>
          <a:blip r:embed="rId3">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FAD5-F626-7D87-37C9-DDDF9A53C29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83735B8-1083-0C14-E8CF-71DA00201736}"/>
              </a:ext>
            </a:extLst>
          </p:cNvPr>
          <p:cNvSpPr>
            <a:spLocks noGrp="1"/>
          </p:cNvSpPr>
          <p:nvPr>
            <p:ph type="ctrTitle"/>
          </p:nvPr>
        </p:nvSpPr>
        <p:spPr>
          <a:xfrm>
            <a:off x="1524000" y="1348470"/>
            <a:ext cx="9144000" cy="1011462"/>
          </a:xfrm>
        </p:spPr>
        <p:txBody>
          <a:bodyPr>
            <a:normAutofit/>
          </a:bodyPr>
          <a:lstStyle/>
          <a:p>
            <a:r>
              <a:rPr lang="en-US" sz="3600" dirty="0">
                <a:solidFill>
                  <a:schemeClr val="accent1">
                    <a:lumMod val="75000"/>
                  </a:schemeClr>
                </a:solidFill>
              </a:rPr>
              <a:t>Dashboard</a:t>
            </a:r>
          </a:p>
        </p:txBody>
      </p:sp>
      <p:sp>
        <p:nvSpPr>
          <p:cNvPr id="10" name="Subtitle 9">
            <a:extLst>
              <a:ext uri="{FF2B5EF4-FFF2-40B4-BE49-F238E27FC236}">
                <a16:creationId xmlns:a16="http://schemas.microsoft.com/office/drawing/2014/main" id="{609EB0D0-6E36-931D-35BB-878D46FCAA8B}"/>
              </a:ext>
            </a:extLst>
          </p:cNvPr>
          <p:cNvSpPr>
            <a:spLocks noGrp="1"/>
          </p:cNvSpPr>
          <p:nvPr>
            <p:ph type="subTitle" idx="1"/>
          </p:nvPr>
        </p:nvSpPr>
        <p:spPr>
          <a:xfrm>
            <a:off x="1171977" y="3602038"/>
            <a:ext cx="9496023" cy="1907492"/>
          </a:xfrm>
        </p:spPr>
        <p:txBody>
          <a:bodyPr>
            <a:noAutofit/>
          </a:bodyPr>
          <a:lstStyle/>
          <a:p>
            <a:pPr algn="l"/>
            <a:r>
              <a:rPr lang="en-US" kern="100" dirty="0">
                <a:effectLst/>
                <a:latin typeface="Aptos" panose="020B0004020202020204" pitchFamily="34" charset="0"/>
                <a:ea typeface="Aptos" panose="020B0004020202020204" pitchFamily="34" charset="0"/>
                <a:cs typeface="Arial" panose="020B0604020202020204" pitchFamily="34" charset="0"/>
              </a:rPr>
              <a:t>The next slides show the dashboard which contains the sample charts of each part as a conclusion </a:t>
            </a:r>
          </a:p>
        </p:txBody>
      </p:sp>
      <p:pic>
        <p:nvPicPr>
          <p:cNvPr id="2" name="Picture 1">
            <a:extLst>
              <a:ext uri="{FF2B5EF4-FFF2-40B4-BE49-F238E27FC236}">
                <a16:creationId xmlns:a16="http://schemas.microsoft.com/office/drawing/2014/main" id="{301B0EAC-6662-A042-3471-E77C1B6F8726}"/>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1970454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4731-C82B-F448-76D9-56FAA164C28C}"/>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501010B2-08F4-BC33-5EF5-234FEB5BBE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597" y="136475"/>
            <a:ext cx="11873551" cy="6175615"/>
          </a:xfrm>
          <a:prstGeom prst="rect">
            <a:avLst/>
          </a:prstGeom>
        </p:spPr>
      </p:pic>
    </p:spTree>
    <p:extLst>
      <p:ext uri="{BB962C8B-B14F-4D97-AF65-F5344CB8AC3E}">
        <p14:creationId xmlns:p14="http://schemas.microsoft.com/office/powerpoint/2010/main" val="1913187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3897F-3243-8AB8-153A-C47985B3A33E}"/>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0FEA880E-D106-7E62-2D50-2D5B2CCA1C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597" y="140136"/>
            <a:ext cx="11873551" cy="6192423"/>
          </a:xfrm>
          <a:prstGeom prst="rect">
            <a:avLst/>
          </a:prstGeom>
        </p:spPr>
      </p:pic>
      <p:sp>
        <p:nvSpPr>
          <p:cNvPr id="3" name="Title 2">
            <a:extLst>
              <a:ext uri="{FF2B5EF4-FFF2-40B4-BE49-F238E27FC236}">
                <a16:creationId xmlns:a16="http://schemas.microsoft.com/office/drawing/2014/main" id="{A3C62475-1C87-9AE7-C4C5-C26AF0789C51}"/>
              </a:ext>
            </a:extLst>
          </p:cNvPr>
          <p:cNvSpPr txBox="1">
            <a:spLocks/>
          </p:cNvSpPr>
          <p:nvPr/>
        </p:nvSpPr>
        <p:spPr>
          <a:xfrm>
            <a:off x="644978" y="6475864"/>
            <a:ext cx="10902043" cy="245661"/>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Summarizing employee Info </a:t>
            </a:r>
          </a:p>
        </p:txBody>
      </p:sp>
    </p:spTree>
    <p:extLst>
      <p:ext uri="{BB962C8B-B14F-4D97-AF65-F5344CB8AC3E}">
        <p14:creationId xmlns:p14="http://schemas.microsoft.com/office/powerpoint/2010/main" val="70627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CFBFF1-54A8-F3F3-3758-4A5B01FFB4D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7730" y="695459"/>
            <a:ext cx="5670483" cy="5898524"/>
          </a:xfrm>
        </p:spPr>
      </p:pic>
      <p:pic>
        <p:nvPicPr>
          <p:cNvPr id="8" name="Content Placeholder 7">
            <a:extLst>
              <a:ext uri="{FF2B5EF4-FFF2-40B4-BE49-F238E27FC236}">
                <a16:creationId xmlns:a16="http://schemas.microsoft.com/office/drawing/2014/main" id="{D80F1D45-F468-1618-8038-8A98AF3853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2" y="695459"/>
            <a:ext cx="5791197" cy="5898524"/>
          </a:xfrm>
        </p:spPr>
      </p:pic>
      <p:pic>
        <p:nvPicPr>
          <p:cNvPr id="9" name="Picture 8">
            <a:extLst>
              <a:ext uri="{FF2B5EF4-FFF2-40B4-BE49-F238E27FC236}">
                <a16:creationId xmlns:a16="http://schemas.microsoft.com/office/drawing/2014/main" id="{46B3E460-BF07-9130-321A-B1DFBCB326D1}"/>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2048283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E6ABC-7244-4F11-1DD6-B35CF75E1348}"/>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33B71415-6580-BF05-FB46-1C39C8A155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181" y="140135"/>
            <a:ext cx="11941791" cy="6301607"/>
          </a:xfrm>
          <a:prstGeom prst="rect">
            <a:avLst/>
          </a:prstGeom>
        </p:spPr>
      </p:pic>
      <p:sp>
        <p:nvSpPr>
          <p:cNvPr id="3" name="Title 2">
            <a:extLst>
              <a:ext uri="{FF2B5EF4-FFF2-40B4-BE49-F238E27FC236}">
                <a16:creationId xmlns:a16="http://schemas.microsoft.com/office/drawing/2014/main" id="{0742478E-5602-0005-0F65-A13A6333E166}"/>
              </a:ext>
            </a:extLst>
          </p:cNvPr>
          <p:cNvSpPr txBox="1">
            <a:spLocks/>
          </p:cNvSpPr>
          <p:nvPr/>
        </p:nvSpPr>
        <p:spPr>
          <a:xfrm>
            <a:off x="644978" y="6503160"/>
            <a:ext cx="10902043" cy="266133"/>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The Demographic Patterns in Managerial Roles (Gender, Age Group, Education Level)</a:t>
            </a:r>
          </a:p>
        </p:txBody>
      </p:sp>
    </p:spTree>
    <p:extLst>
      <p:ext uri="{BB962C8B-B14F-4D97-AF65-F5344CB8AC3E}">
        <p14:creationId xmlns:p14="http://schemas.microsoft.com/office/powerpoint/2010/main" val="1912738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E145-C466-27AC-1CB6-02B771049B85}"/>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67235267-B4FD-18FA-EE1E-2E78DCF6CF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005" y="140136"/>
            <a:ext cx="11921319" cy="6281136"/>
          </a:xfrm>
          <a:prstGeom prst="rect">
            <a:avLst/>
          </a:prstGeom>
        </p:spPr>
      </p:pic>
      <p:sp>
        <p:nvSpPr>
          <p:cNvPr id="3" name="Title 2">
            <a:extLst>
              <a:ext uri="{FF2B5EF4-FFF2-40B4-BE49-F238E27FC236}">
                <a16:creationId xmlns:a16="http://schemas.microsoft.com/office/drawing/2014/main" id="{1FC9E736-B83E-6868-7E1A-40ABD18A596E}"/>
              </a:ext>
            </a:extLst>
          </p:cNvPr>
          <p:cNvSpPr txBox="1">
            <a:spLocks/>
          </p:cNvSpPr>
          <p:nvPr/>
        </p:nvSpPr>
        <p:spPr>
          <a:xfrm>
            <a:off x="644978" y="6489512"/>
            <a:ext cx="10902043" cy="252485"/>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Hiring Over Time (Gender, Workforce, Managerial growth)</a:t>
            </a:r>
          </a:p>
        </p:txBody>
      </p:sp>
    </p:spTree>
    <p:extLst>
      <p:ext uri="{BB962C8B-B14F-4D97-AF65-F5344CB8AC3E}">
        <p14:creationId xmlns:p14="http://schemas.microsoft.com/office/powerpoint/2010/main" val="2538565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F032-7B14-2B98-782F-AB17AD0A8AD5}"/>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53C047A6-D9E0-F77D-96D8-154A738C9C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006" y="140136"/>
            <a:ext cx="11962263" cy="6281136"/>
          </a:xfrm>
          <a:prstGeom prst="rect">
            <a:avLst/>
          </a:prstGeom>
        </p:spPr>
      </p:pic>
      <p:sp>
        <p:nvSpPr>
          <p:cNvPr id="3" name="Title 2">
            <a:extLst>
              <a:ext uri="{FF2B5EF4-FFF2-40B4-BE49-F238E27FC236}">
                <a16:creationId xmlns:a16="http://schemas.microsoft.com/office/drawing/2014/main" id="{52163E0C-4EB2-3DC0-262F-D3A0EC1E2964}"/>
              </a:ext>
            </a:extLst>
          </p:cNvPr>
          <p:cNvSpPr txBox="1">
            <a:spLocks/>
          </p:cNvSpPr>
          <p:nvPr/>
        </p:nvSpPr>
        <p:spPr>
          <a:xfrm>
            <a:off x="644978" y="6482689"/>
            <a:ext cx="10902043" cy="27978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Attrition and Tenure (Education Level, Job Satisfaction, work-life balance)</a:t>
            </a:r>
          </a:p>
        </p:txBody>
      </p:sp>
    </p:spTree>
    <p:extLst>
      <p:ext uri="{BB962C8B-B14F-4D97-AF65-F5344CB8AC3E}">
        <p14:creationId xmlns:p14="http://schemas.microsoft.com/office/powerpoint/2010/main" val="884142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40D56-8CEB-42B5-27FF-53F4392B9136}"/>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1A2D9A38-8EA7-126E-9553-A1FB285CD9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58" y="140136"/>
            <a:ext cx="11921320" cy="6281136"/>
          </a:xfrm>
          <a:prstGeom prst="rect">
            <a:avLst/>
          </a:prstGeom>
        </p:spPr>
      </p:pic>
      <p:sp>
        <p:nvSpPr>
          <p:cNvPr id="3" name="Title 2">
            <a:extLst>
              <a:ext uri="{FF2B5EF4-FFF2-40B4-BE49-F238E27FC236}">
                <a16:creationId xmlns:a16="http://schemas.microsoft.com/office/drawing/2014/main" id="{27F60FDB-B802-9CCE-DCE5-15932B9AFFFE}"/>
              </a:ext>
            </a:extLst>
          </p:cNvPr>
          <p:cNvSpPr txBox="1">
            <a:spLocks/>
          </p:cNvSpPr>
          <p:nvPr/>
        </p:nvSpPr>
        <p:spPr>
          <a:xfrm>
            <a:off x="644978" y="6482689"/>
            <a:ext cx="10902043" cy="27978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Training Opportunities (Improves Employee's Loyalty, Faster Promotions)</a:t>
            </a:r>
          </a:p>
        </p:txBody>
      </p:sp>
    </p:spTree>
    <p:extLst>
      <p:ext uri="{BB962C8B-B14F-4D97-AF65-F5344CB8AC3E}">
        <p14:creationId xmlns:p14="http://schemas.microsoft.com/office/powerpoint/2010/main" val="28659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CF29-C8D0-E271-CBC1-C441A3EE6E3C}"/>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2BCB381E-D114-ED78-19EB-66A0CD3013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006" y="140136"/>
            <a:ext cx="11962263" cy="6281136"/>
          </a:xfrm>
          <a:prstGeom prst="rect">
            <a:avLst/>
          </a:prstGeom>
        </p:spPr>
      </p:pic>
      <p:sp>
        <p:nvSpPr>
          <p:cNvPr id="3" name="Title 2">
            <a:extLst>
              <a:ext uri="{FF2B5EF4-FFF2-40B4-BE49-F238E27FC236}">
                <a16:creationId xmlns:a16="http://schemas.microsoft.com/office/drawing/2014/main" id="{4EA2AA9E-14A0-F836-9BB0-5F91EF193AD3}"/>
              </a:ext>
            </a:extLst>
          </p:cNvPr>
          <p:cNvSpPr txBox="1">
            <a:spLocks/>
          </p:cNvSpPr>
          <p:nvPr/>
        </p:nvSpPr>
        <p:spPr>
          <a:xfrm>
            <a:off x="644978" y="6482689"/>
            <a:ext cx="10902043" cy="27978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Training Opportunities (Improves Employee's Loyalty, Faster Promotions)</a:t>
            </a:r>
          </a:p>
        </p:txBody>
      </p:sp>
    </p:spTree>
    <p:extLst>
      <p:ext uri="{BB962C8B-B14F-4D97-AF65-F5344CB8AC3E}">
        <p14:creationId xmlns:p14="http://schemas.microsoft.com/office/powerpoint/2010/main" val="1951150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69899-0ACE-1491-4B2F-2BE93120781D}"/>
            </a:ext>
          </a:extLst>
        </p:cNvPr>
        <p:cNvGrpSpPr/>
        <p:nvPr/>
      </p:nvGrpSpPr>
      <p:grpSpPr>
        <a:xfrm>
          <a:off x="0" y="0"/>
          <a:ext cx="0" cy="0"/>
          <a:chOff x="0" y="0"/>
          <a:chExt cx="0" cy="0"/>
        </a:xfrm>
      </p:grpSpPr>
      <p:pic>
        <p:nvPicPr>
          <p:cNvPr id="36" name="slide36">
            <a:extLst>
              <a:ext uri="{FF2B5EF4-FFF2-40B4-BE49-F238E27FC236}">
                <a16:creationId xmlns:a16="http://schemas.microsoft.com/office/drawing/2014/main" id="{0E890D93-59E5-55CF-6FF4-6E23DBA7A0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006" y="140136"/>
            <a:ext cx="11934967" cy="6281136"/>
          </a:xfrm>
          <a:prstGeom prst="rect">
            <a:avLst/>
          </a:prstGeom>
        </p:spPr>
      </p:pic>
      <p:sp>
        <p:nvSpPr>
          <p:cNvPr id="3" name="Title 2">
            <a:extLst>
              <a:ext uri="{FF2B5EF4-FFF2-40B4-BE49-F238E27FC236}">
                <a16:creationId xmlns:a16="http://schemas.microsoft.com/office/drawing/2014/main" id="{A8BE8F37-45AE-0F0A-AB18-3558B48ED3EA}"/>
              </a:ext>
            </a:extLst>
          </p:cNvPr>
          <p:cNvSpPr txBox="1">
            <a:spLocks/>
          </p:cNvSpPr>
          <p:nvPr/>
        </p:nvSpPr>
        <p:spPr>
          <a:xfrm>
            <a:off x="644978" y="6482689"/>
            <a:ext cx="10902043" cy="279780"/>
          </a:xfrm>
          <a:prstGeom prst="rect">
            <a:avLst/>
          </a:prstGeom>
        </p:spPr>
        <p:txBody>
          <a:bodyPr vert="horz" lIns="91440" tIns="45720" rIns="91440" bIns="45720" rtlCol="0" anchor="ctr">
            <a:noAutofit/>
          </a:bodyPr>
          <a:lstStyle>
            <a:defPPr>
              <a:defRPr lang="en-US"/>
            </a:defPPr>
            <a:lvl1pPr marL="285750" indent="-285750">
              <a:spcBef>
                <a:spcPct val="20000"/>
              </a:spcBef>
              <a:spcAft>
                <a:spcPts val="600"/>
              </a:spcAft>
              <a:buClr>
                <a:schemeClr val="accent1"/>
              </a:buClr>
              <a:buSzPct val="100000"/>
              <a:buFont typeface="Arial"/>
              <a:buChar char="•"/>
              <a:defRPr sz="2000" cap="small">
                <a:effectLst>
                  <a:glow rad="38100">
                    <a:schemeClr val="bg1">
                      <a:lumMod val="50000"/>
                      <a:lumOff val="50000"/>
                      <a:alpha val="20000"/>
                    </a:schemeClr>
                  </a:glow>
                  <a:outerShdw blurRad="44450" dist="12700" dir="13860000" algn="tl" rotWithShape="0">
                    <a:srgbClr val="000000">
                      <a:alpha val="20000"/>
                    </a:srgbClr>
                  </a:outerShdw>
                </a:effectLst>
                <a:latin typeface="Aptos" panose="020B0004020202020204" pitchFamily="34" charset="0"/>
              </a:defRPr>
            </a:lvl1pPr>
            <a:lvl2pPr marL="742950" indent="-285750">
              <a:spcBef>
                <a:spcPct val="20000"/>
              </a:spcBef>
              <a:spcAft>
                <a:spcPts val="600"/>
              </a:spcAft>
              <a:buClr>
                <a:schemeClr val="accent1"/>
              </a:buClr>
              <a:buSzPct val="100000"/>
              <a:buFont typeface="Arial"/>
              <a:buChar char="•"/>
              <a:defRPr cap="sma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accent1"/>
              </a:buClr>
              <a:buSzPct val="100000"/>
              <a:buFont typeface="Arial"/>
              <a:buChar char="•"/>
              <a:defRPr sz="1600" cap="sma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accent1"/>
              </a:buClr>
              <a:buSzPct val="100000"/>
              <a:buFont typeface="Arial"/>
              <a:buChar char="•"/>
              <a:defRPr sz="1400" cap="sma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accent1"/>
              </a:buClr>
              <a:buSzPct val="100000"/>
              <a:buFont typeface="Arial"/>
              <a:buChar char="•"/>
              <a:defRPr sz="1200" cap="small">
                <a:effectLst>
                  <a:glow rad="38100">
                    <a:schemeClr val="bg1">
                      <a:lumMod val="50000"/>
                      <a:lumOff val="50000"/>
                      <a:alpha val="20000"/>
                    </a:schemeClr>
                  </a:glow>
                  <a:outerShdw blurRad="44450" dist="12700" dir="13860000" algn="tl" rotWithShape="0">
                    <a:srgbClr val="000000">
                      <a:alpha val="20000"/>
                    </a:srgbClr>
                  </a:outerShdw>
                </a:effectLst>
              </a:defRPr>
            </a:lvl9pPr>
          </a:lstStyle>
          <a:p>
            <a:r>
              <a:rPr lang="en-US" dirty="0"/>
              <a:t>Job Satisfaction(Education Level, Training Opportunities, Department, Job Role)</a:t>
            </a:r>
          </a:p>
        </p:txBody>
      </p:sp>
    </p:spTree>
    <p:extLst>
      <p:ext uri="{BB962C8B-B14F-4D97-AF65-F5344CB8AC3E}">
        <p14:creationId xmlns:p14="http://schemas.microsoft.com/office/powerpoint/2010/main" val="253660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0835F-4508-3140-DCDA-F5511E8DDE54}"/>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330077-2962-F25E-B52A-0ABA2CFF7A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347730" y="695459"/>
            <a:ext cx="5670483" cy="5808372"/>
          </a:xfrm>
        </p:spPr>
      </p:pic>
      <p:pic>
        <p:nvPicPr>
          <p:cNvPr id="8" name="Content Placeholder 7">
            <a:extLst>
              <a:ext uri="{FF2B5EF4-FFF2-40B4-BE49-F238E27FC236}">
                <a16:creationId xmlns:a16="http://schemas.microsoft.com/office/drawing/2014/main" id="{54F28A41-9B24-373D-9630-1234E5E126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0612" y="695459"/>
            <a:ext cx="5791197" cy="5808372"/>
          </a:xfrm>
        </p:spPr>
      </p:pic>
      <p:pic>
        <p:nvPicPr>
          <p:cNvPr id="9" name="Picture 8">
            <a:extLst>
              <a:ext uri="{FF2B5EF4-FFF2-40B4-BE49-F238E27FC236}">
                <a16:creationId xmlns:a16="http://schemas.microsoft.com/office/drawing/2014/main" id="{311EC8EB-68E7-074E-938D-4C81BCED8B46}"/>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2763267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98CF1-D1D8-ABDC-F28A-B4853EB3271E}"/>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420BBAC-A82B-E816-3E3B-0A2F8610115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347730" y="695459"/>
            <a:ext cx="5670483" cy="5769735"/>
          </a:xfrm>
        </p:spPr>
      </p:pic>
      <p:pic>
        <p:nvPicPr>
          <p:cNvPr id="8" name="Content Placeholder 7">
            <a:extLst>
              <a:ext uri="{FF2B5EF4-FFF2-40B4-BE49-F238E27FC236}">
                <a16:creationId xmlns:a16="http://schemas.microsoft.com/office/drawing/2014/main" id="{E3C5F93B-A387-1942-4970-2AE46E4FE21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0612" y="695459"/>
            <a:ext cx="5791197" cy="5769735"/>
          </a:xfrm>
        </p:spPr>
      </p:pic>
      <p:pic>
        <p:nvPicPr>
          <p:cNvPr id="9" name="Picture 8">
            <a:extLst>
              <a:ext uri="{FF2B5EF4-FFF2-40B4-BE49-F238E27FC236}">
                <a16:creationId xmlns:a16="http://schemas.microsoft.com/office/drawing/2014/main" id="{1F944295-60D5-5BCE-C386-F97DC1636DEC}"/>
              </a:ext>
            </a:extLst>
          </p:cNvPr>
          <p:cNvPicPr>
            <a:picLocks noChangeAspect="1"/>
          </p:cNvPicPr>
          <p:nvPr/>
        </p:nvPicPr>
        <p:blipFill>
          <a:blip r:embed="rId4">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422690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5D0A2C3-6DB0-2A55-BFE6-47244A86772B}"/>
              </a:ext>
            </a:extLst>
          </p:cNvPr>
          <p:cNvSpPr>
            <a:spLocks noGrp="1"/>
          </p:cNvSpPr>
          <p:nvPr>
            <p:ph type="ctrTitle"/>
          </p:nvPr>
        </p:nvSpPr>
        <p:spPr>
          <a:xfrm>
            <a:off x="1524000" y="1348470"/>
            <a:ext cx="9144000" cy="1011462"/>
          </a:xfrm>
        </p:spPr>
        <p:txBody>
          <a:bodyPr>
            <a:normAutofit fontScale="90000"/>
          </a:bodyPr>
          <a:lstStyle/>
          <a:p>
            <a:r>
              <a:rPr lang="en-US" sz="3600" dirty="0">
                <a:solidFill>
                  <a:schemeClr val="accent1">
                    <a:lumMod val="75000"/>
                  </a:schemeClr>
                </a:solidFill>
              </a:rPr>
              <a:t>Part 1: Training, Satisfaction, and Performance</a:t>
            </a:r>
          </a:p>
        </p:txBody>
      </p:sp>
      <p:sp>
        <p:nvSpPr>
          <p:cNvPr id="10" name="Subtitle 9">
            <a:extLst>
              <a:ext uri="{FF2B5EF4-FFF2-40B4-BE49-F238E27FC236}">
                <a16:creationId xmlns:a16="http://schemas.microsoft.com/office/drawing/2014/main" id="{034DB2ED-D979-837F-737E-AF5CD248C350}"/>
              </a:ext>
            </a:extLst>
          </p:cNvPr>
          <p:cNvSpPr>
            <a:spLocks noGrp="1"/>
          </p:cNvSpPr>
          <p:nvPr>
            <p:ph type="subTitle" idx="1"/>
          </p:nvPr>
        </p:nvSpPr>
        <p:spPr>
          <a:xfrm>
            <a:off x="1171977" y="3602038"/>
            <a:ext cx="9496023" cy="1907492"/>
          </a:xfrm>
        </p:spPr>
        <p:txBody>
          <a:bodyPr>
            <a:noAutofit/>
          </a:bodyPr>
          <a:lstStyle/>
          <a:p>
            <a:pPr algn="l"/>
            <a:r>
              <a:rPr lang="en-US" sz="2000" dirty="0">
                <a:latin typeface="Aptos" panose="020B0004020202020204" pitchFamily="34" charset="0"/>
              </a:rPr>
              <a:t>This part focuses on the relationships between training, employee satisfaction, and performance, diving deep into how different demographics respond to training opportunities.</a:t>
            </a:r>
          </a:p>
        </p:txBody>
      </p:sp>
      <p:pic>
        <p:nvPicPr>
          <p:cNvPr id="2" name="Picture 1">
            <a:extLst>
              <a:ext uri="{FF2B5EF4-FFF2-40B4-BE49-F238E27FC236}">
                <a16:creationId xmlns:a16="http://schemas.microsoft.com/office/drawing/2014/main" id="{F7C62AAE-AFBE-8FD4-847B-3EEF8FC6DEA4}"/>
              </a:ext>
            </a:extLst>
          </p:cNvPr>
          <p:cNvPicPr>
            <a:picLocks noChangeAspect="1"/>
          </p:cNvPicPr>
          <p:nvPr/>
        </p:nvPicPr>
        <p:blipFill>
          <a:blip r:embed="rId2">
            <a:extLst>
              <a:ext uri="{28A0092B-C50C-407E-A947-70E740481C1C}">
                <a14:useLocalDpi xmlns:a14="http://schemas.microsoft.com/office/drawing/2010/main" val="0"/>
              </a:ext>
            </a:extLst>
          </a:blip>
          <a:srcRect l="12972" t="32711" r="13292" b="34296"/>
          <a:stretch/>
        </p:blipFill>
        <p:spPr>
          <a:xfrm>
            <a:off x="11305990" y="171183"/>
            <a:ext cx="655820" cy="485639"/>
          </a:xfrm>
          <a:prstGeom prst="rect">
            <a:avLst/>
          </a:prstGeom>
        </p:spPr>
      </p:pic>
    </p:spTree>
    <p:extLst>
      <p:ext uri="{BB962C8B-B14F-4D97-AF65-F5344CB8AC3E}">
        <p14:creationId xmlns:p14="http://schemas.microsoft.com/office/powerpoint/2010/main" val="35823770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TM03457485[[fn=Mesh]]</Template>
  <TotalTime>391</TotalTime>
  <Words>877</Words>
  <Application>Microsoft Office PowerPoint</Application>
  <PresentationFormat>Widescreen</PresentationFormat>
  <Paragraphs>78</Paragraphs>
  <Slides>65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Aptos</vt:lpstr>
      <vt:lpstr>Arial</vt:lpstr>
      <vt:lpstr>Century Gothic</vt:lpstr>
      <vt:lpstr>Mesh</vt:lpstr>
      <vt:lpstr>Data Analysis Specialist Track – G3 Final Project  </vt:lpstr>
      <vt:lpstr>Introduction</vt:lpstr>
      <vt:lpstr>Excel: here a preview of the original dataset after we set the relations using Power Pivot </vt:lpstr>
      <vt:lpstr>SQL ERD: this is the diagram of ERD after Importing the dataset to SQL</vt:lpstr>
      <vt:lpstr>Python: we used it in data cleaning and processing and presenting some data as data table and charts</vt:lpstr>
      <vt:lpstr>PowerPoint Presentation</vt:lpstr>
      <vt:lpstr>PowerPoint Presentation</vt:lpstr>
      <vt:lpstr>PowerPoint Presentation</vt:lpstr>
      <vt:lpstr>Part 1: Training, Satisfaction, and Performance</vt:lpstr>
      <vt:lpstr>Training's Impact on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Satisfaction and Training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Overtime, Work-Life Balance, and Attrition</vt:lpstr>
      <vt:lpstr>Work-Life Balance and Performance</vt:lpstr>
      <vt:lpstr>PowerPoint Presentation</vt:lpstr>
      <vt:lpstr>PowerPoint Presentation</vt:lpstr>
      <vt:lpstr>PowerPoint Presentation</vt:lpstr>
      <vt:lpstr>PowerPoint Presentation</vt:lpstr>
      <vt:lpstr>PowerPoint Presentation</vt:lpstr>
      <vt:lpstr>Work-Life Balance and Attrition</vt:lpstr>
      <vt:lpstr>PowerPoint Presentation</vt:lpstr>
      <vt:lpstr>PowerPoint Presentation</vt:lpstr>
      <vt:lpstr>PowerPoint Presentation</vt:lpstr>
      <vt:lpstr>PowerPoint Presentation</vt:lpstr>
      <vt:lpstr>PowerPoint Presentation</vt:lpstr>
      <vt:lpstr>Part 3: Manager Roles, Retention, and Loyalty</vt:lpstr>
      <vt:lpstr>Manager Role and Retention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dc:title>
  <dc:creator/>
  <cp:lastModifiedBy>Manal Abushama</cp:lastModifiedBy>
  <cp:revision>41</cp:revision>
  <dcterms:created xsi:type="dcterms:W3CDTF">2024-10-19T20:27:22Z</dcterms:created>
  <dcterms:modified xsi:type="dcterms:W3CDTF">2024-10-22T15:54:33Z</dcterms:modified>
</cp:coreProperties>
</file>